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60" r:id="rId1"/>
  </p:sldMasterIdLst>
  <p:notesMasterIdLst>
    <p:notesMasterId r:id="rId25"/>
  </p:notesMasterIdLst>
  <p:sldIdLst>
    <p:sldId id="256" r:id="rId2"/>
    <p:sldId id="271" r:id="rId3"/>
    <p:sldId id="273" r:id="rId4"/>
    <p:sldId id="272" r:id="rId5"/>
    <p:sldId id="257" r:id="rId6"/>
    <p:sldId id="259" r:id="rId7"/>
    <p:sldId id="274" r:id="rId8"/>
    <p:sldId id="261" r:id="rId9"/>
    <p:sldId id="262" r:id="rId10"/>
    <p:sldId id="263" r:id="rId11"/>
    <p:sldId id="264" r:id="rId12"/>
    <p:sldId id="266" r:id="rId13"/>
    <p:sldId id="282" r:id="rId14"/>
    <p:sldId id="265" r:id="rId15"/>
    <p:sldId id="283" r:id="rId16"/>
    <p:sldId id="269" r:id="rId17"/>
    <p:sldId id="270" r:id="rId18"/>
    <p:sldId id="277" r:id="rId19"/>
    <p:sldId id="279" r:id="rId20"/>
    <p:sldId id="280" r:id="rId21"/>
    <p:sldId id="268" r:id="rId22"/>
    <p:sldId id="267" r:id="rId23"/>
    <p:sldId id="275"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65" d="100"/>
          <a:sy n="65" d="100"/>
        </p:scale>
        <p:origin x="93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15EDC2-FC2F-4017-AD11-233648EAE896}" type="datetimeFigureOut">
              <a:rPr lang="en-US" smtClean="0"/>
              <a:t>7/14/2025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016BBC-815D-4CF8-8B65-4D22D14AAC6B}" type="slidenum">
              <a:rPr lang="en-US" smtClean="0"/>
              <a:t>‹#›</a:t>
            </a:fld>
            <a:endParaRPr lang="en-US"/>
          </a:p>
        </p:txBody>
      </p:sp>
    </p:spTree>
    <p:extLst>
      <p:ext uri="{BB962C8B-B14F-4D97-AF65-F5344CB8AC3E}">
        <p14:creationId xmlns:p14="http://schemas.microsoft.com/office/powerpoint/2010/main" val="2017515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9" name="Google Shape;289;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9" name="Google Shape;89;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5" name="Google Shape;95;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rmAutofit/>
          </a:bodyPr>
          <a:lstStyle/>
          <a:p>
            <a:pPr marL="457200" marR="0" lvl="0" indent="-228600" algn="l" rtl="0">
              <a:lnSpc>
                <a:spcPct val="100000"/>
              </a:lnSpc>
              <a:spcBef>
                <a:spcPts val="0"/>
              </a:spcBef>
              <a:spcAft>
                <a:spcPts val="0"/>
              </a:spcAft>
              <a:buClr>
                <a:srgbClr val="000000"/>
              </a:buClr>
              <a:buSzPts val="1400"/>
              <a:buFont typeface="Arial"/>
              <a:buNone/>
            </a:pPr>
            <a:endParaRPr/>
          </a:p>
        </p:txBody>
      </p:sp>
      <p:sp>
        <p:nvSpPr>
          <p:cNvPr id="96" name="Google Shape;96;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19</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5" name="Google Shape;95;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rmAutofit/>
          </a:bodyPr>
          <a:lstStyle/>
          <a:p>
            <a:pPr marL="457200" marR="0" lvl="0" indent="-228600" algn="l" rtl="0">
              <a:lnSpc>
                <a:spcPct val="100000"/>
              </a:lnSpc>
              <a:spcBef>
                <a:spcPts val="0"/>
              </a:spcBef>
              <a:spcAft>
                <a:spcPts val="0"/>
              </a:spcAft>
              <a:buClr>
                <a:srgbClr val="000000"/>
              </a:buClr>
              <a:buSzPts val="1400"/>
              <a:buFont typeface="Arial"/>
              <a:buNone/>
            </a:pPr>
            <a:endParaRPr/>
          </a:p>
        </p:txBody>
      </p:sp>
      <p:sp>
        <p:nvSpPr>
          <p:cNvPr id="96" name="Google Shape;96;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20</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224606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smtClean="0"/>
              <a:pPr/>
              <a:t>7/14/2025</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199644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BE451C3-0FF4-47C4-B829-773ADF60F88C}" type="datetimeFigureOut">
              <a:rPr lang="en-US" smtClean="0"/>
              <a:t>7/14/2025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65700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smtClean="0"/>
              <a:t>7/14/2025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265625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7/14/2025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4192090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7/14/2025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7561380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2BE451C3-0FF4-47C4-B829-773ADF60F88C}" type="datetimeFigureOut">
              <a:rPr lang="en-US" smtClean="0"/>
              <a:t>7/14/2025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4817078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2BE451C3-0FF4-47C4-B829-773ADF60F88C}" type="datetimeFigureOut">
              <a:rPr lang="en-US" smtClean="0"/>
              <a:t>7/14/2025</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2291233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smtClean="0"/>
              <a:t>7/14/2025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359158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smtClean="0"/>
              <a:t>7/14/2025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875948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20"/>
        <p:cNvGrpSpPr/>
        <p:nvPr/>
      </p:nvGrpSpPr>
      <p:grpSpPr>
        <a:xfrm>
          <a:off x="0" y="0"/>
          <a:ext cx="0" cy="0"/>
          <a:chOff x="0" y="0"/>
          <a:chExt cx="0" cy="0"/>
        </a:xfrm>
      </p:grpSpPr>
      <p:sp>
        <p:nvSpPr>
          <p:cNvPr id="21" name="Google Shape;21;p18"/>
          <p:cNvSpPr txBox="1">
            <a:spLocks noGrp="1"/>
          </p:cNvSpPr>
          <p:nvPr>
            <p:ph type="title"/>
          </p:nvPr>
        </p:nvSpPr>
        <p:spPr>
          <a:xfrm>
            <a:off x="136236" y="78801"/>
            <a:ext cx="10515600" cy="844836"/>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0BADDF"/>
              </a:buClr>
              <a:buSzPts val="3600"/>
              <a:buFont typeface="Quattrocento Sans"/>
              <a:buNone/>
              <a:defRPr sz="3600">
                <a:solidFill>
                  <a:srgbClr val="0BADDF"/>
                </a:solidFill>
                <a:latin typeface="Quattrocento Sans"/>
                <a:ea typeface="Quattrocento Sans"/>
                <a:cs typeface="Quattrocento Sans"/>
                <a:sym typeface="Quattrocento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18"/>
          <p:cNvSpPr txBox="1">
            <a:spLocks noGrp="1"/>
          </p:cNvSpPr>
          <p:nvPr>
            <p:ph type="body" idx="1"/>
          </p:nvPr>
        </p:nvSpPr>
        <p:spPr>
          <a:xfrm>
            <a:off x="136525" y="1090613"/>
            <a:ext cx="11871325" cy="5588000"/>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3F3F3F"/>
              </a:buClr>
              <a:buSzPts val="2800"/>
              <a:buChar char="•"/>
              <a:defRPr>
                <a:solidFill>
                  <a:srgbClr val="3F3F3F"/>
                </a:solidFill>
                <a:latin typeface="Quattrocento Sans"/>
                <a:ea typeface="Quattrocento Sans"/>
                <a:cs typeface="Quattrocento Sans"/>
                <a:sym typeface="Quattrocento Sans"/>
              </a:defRPr>
            </a:lvl1pPr>
            <a:lvl2pPr marL="914400" lvl="1" indent="-381000" algn="l">
              <a:lnSpc>
                <a:spcPct val="90000"/>
              </a:lnSpc>
              <a:spcBef>
                <a:spcPts val="500"/>
              </a:spcBef>
              <a:spcAft>
                <a:spcPts val="0"/>
              </a:spcAft>
              <a:buClr>
                <a:srgbClr val="3F3F3F"/>
              </a:buClr>
              <a:buSzPts val="2400"/>
              <a:buChar char="•"/>
              <a:defRPr>
                <a:solidFill>
                  <a:srgbClr val="3F3F3F"/>
                </a:solidFill>
                <a:latin typeface="Quattrocento Sans"/>
                <a:ea typeface="Quattrocento Sans"/>
                <a:cs typeface="Quattrocento Sans"/>
                <a:sym typeface="Quattrocento Sans"/>
              </a:defRPr>
            </a:lvl2pPr>
            <a:lvl3pPr marL="1371600" lvl="2" indent="-355600" algn="l">
              <a:lnSpc>
                <a:spcPct val="90000"/>
              </a:lnSpc>
              <a:spcBef>
                <a:spcPts val="500"/>
              </a:spcBef>
              <a:spcAft>
                <a:spcPts val="0"/>
              </a:spcAft>
              <a:buClr>
                <a:srgbClr val="3F3F3F"/>
              </a:buClr>
              <a:buSzPts val="2000"/>
              <a:buChar char="•"/>
              <a:defRPr>
                <a:solidFill>
                  <a:srgbClr val="3F3F3F"/>
                </a:solidFill>
                <a:latin typeface="Quattrocento Sans"/>
                <a:ea typeface="Quattrocento Sans"/>
                <a:cs typeface="Quattrocento Sans"/>
                <a:sym typeface="Quattrocento Sans"/>
              </a:defRPr>
            </a:lvl3pPr>
            <a:lvl4pPr marL="1828800" lvl="3" indent="-342900" algn="l">
              <a:lnSpc>
                <a:spcPct val="90000"/>
              </a:lnSpc>
              <a:spcBef>
                <a:spcPts val="500"/>
              </a:spcBef>
              <a:spcAft>
                <a:spcPts val="0"/>
              </a:spcAft>
              <a:buClr>
                <a:srgbClr val="3F3F3F"/>
              </a:buClr>
              <a:buSzPts val="1800"/>
              <a:buChar char="•"/>
              <a:defRPr>
                <a:solidFill>
                  <a:srgbClr val="3F3F3F"/>
                </a:solidFill>
                <a:latin typeface="Quattrocento Sans"/>
                <a:ea typeface="Quattrocento Sans"/>
                <a:cs typeface="Quattrocento Sans"/>
                <a:sym typeface="Quattrocento Sans"/>
              </a:defRPr>
            </a:lvl4pPr>
            <a:lvl5pPr marL="2286000" lvl="4" indent="-342900" algn="l">
              <a:lnSpc>
                <a:spcPct val="90000"/>
              </a:lnSpc>
              <a:spcBef>
                <a:spcPts val="500"/>
              </a:spcBef>
              <a:spcAft>
                <a:spcPts val="0"/>
              </a:spcAft>
              <a:buClr>
                <a:srgbClr val="3F3F3F"/>
              </a:buClr>
              <a:buSzPts val="1800"/>
              <a:buChar char="•"/>
              <a:defRPr>
                <a:solidFill>
                  <a:srgbClr val="3F3F3F"/>
                </a:solidFill>
                <a:latin typeface="Quattrocento Sans"/>
                <a:ea typeface="Quattrocento Sans"/>
                <a:cs typeface="Quattrocento Sans"/>
                <a:sym typeface="Quattrocento Sans"/>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extLst>
      <p:ext uri="{BB962C8B-B14F-4D97-AF65-F5344CB8AC3E}">
        <p14:creationId xmlns:p14="http://schemas.microsoft.com/office/powerpoint/2010/main" val="6214893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7/14/2025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399204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7/14/2025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581719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7/14/2025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132210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7/14/2025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113436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7/14/2025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808475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7/14/2025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259676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7/14/2025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938898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7/14/2025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52505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20">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smtClean="0"/>
              <a:t>7/14/2025</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67477407"/>
      </p:ext>
    </p:extLst>
  </p:cSld>
  <p:clrMap bg1="lt1" tx1="dk1" bg2="lt2" tx2="dk2" accent1="accent1" accent2="accent2" accent3="accent3" accent4="accent4" accent5="accent5" accent6="accent6" hlink="hlink" folHlink="folHlink"/>
  <p:sldLayoutIdLst>
    <p:sldLayoutId id="2147483861" r:id="rId1"/>
    <p:sldLayoutId id="2147483862" r:id="rId2"/>
    <p:sldLayoutId id="2147483863" r:id="rId3"/>
    <p:sldLayoutId id="2147483864" r:id="rId4"/>
    <p:sldLayoutId id="2147483865" r:id="rId5"/>
    <p:sldLayoutId id="2147483866" r:id="rId6"/>
    <p:sldLayoutId id="2147483867" r:id="rId7"/>
    <p:sldLayoutId id="2147483868" r:id="rId8"/>
    <p:sldLayoutId id="2147483869" r:id="rId9"/>
    <p:sldLayoutId id="2147483870" r:id="rId10"/>
    <p:sldLayoutId id="2147483871" r:id="rId11"/>
    <p:sldLayoutId id="2147483872" r:id="rId12"/>
    <p:sldLayoutId id="2147483873" r:id="rId13"/>
    <p:sldLayoutId id="2147483874" r:id="rId14"/>
    <p:sldLayoutId id="2147483875" r:id="rId15"/>
    <p:sldLayoutId id="2147483876" r:id="rId16"/>
    <p:sldLayoutId id="2147483877" r:id="rId17"/>
    <p:sldLayoutId id="2147483878" r:id="rId18"/>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s://owasp.org/Top10/A01_2021-Broken_Access_Control/" TargetMode="Externa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hyperlink" Target="https://owasp.org/www-project-top-ten/2017/A7_2017-Cross-Site_Scripting_(XSS)" TargetMode="External"/><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hyperlink" Target="https://owasp.org/www-project-top-ten/2017/A7_2017-Cross-Site_Scripting_(XSS)" TargetMode="External"/><Relationship Id="rId2" Type="http://schemas.openxmlformats.org/officeDocument/2006/relationships/notesSlide" Target="../notesSlides/notesSlide4.xml"/><Relationship Id="rId1" Type="http://schemas.openxmlformats.org/officeDocument/2006/relationships/slideLayout" Target="../slideLayouts/slideLayout18.xml"/><Relationship Id="rId4" Type="http://schemas.openxmlformats.org/officeDocument/2006/relationships/image" Target="../media/image2.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BC6CC1-B7E5-159F-3FF6-754EF1A945FD}"/>
              </a:ext>
            </a:extLst>
          </p:cNvPr>
          <p:cNvSpPr>
            <a:spLocks noGrp="1"/>
          </p:cNvSpPr>
          <p:nvPr>
            <p:ph type="ctrTitle"/>
          </p:nvPr>
        </p:nvSpPr>
        <p:spPr>
          <a:xfrm>
            <a:off x="427702" y="471949"/>
            <a:ext cx="11326763" cy="1324764"/>
          </a:xfrm>
        </p:spPr>
        <p:txBody>
          <a:bodyPr/>
          <a:lstStyle/>
          <a:p>
            <a:pPr algn="ctr"/>
            <a:r>
              <a:rPr lang="en-US" sz="4000" b="1" dirty="0"/>
              <a:t>Vulnerability Assessment &amp; Penetration Testing(VAPT) on a Web Application</a:t>
            </a:r>
          </a:p>
        </p:txBody>
      </p:sp>
      <p:sp>
        <p:nvSpPr>
          <p:cNvPr id="3" name="Subtitle 2">
            <a:extLst>
              <a:ext uri="{FF2B5EF4-FFF2-40B4-BE49-F238E27FC236}">
                <a16:creationId xmlns:a16="http://schemas.microsoft.com/office/drawing/2014/main" id="{29B0ACCB-081C-0420-9B17-88CC97A50813}"/>
              </a:ext>
            </a:extLst>
          </p:cNvPr>
          <p:cNvSpPr>
            <a:spLocks noGrp="1"/>
          </p:cNvSpPr>
          <p:nvPr>
            <p:ph type="subTitle" idx="1"/>
          </p:nvPr>
        </p:nvSpPr>
        <p:spPr>
          <a:xfrm>
            <a:off x="479371" y="2079116"/>
            <a:ext cx="11223423" cy="826325"/>
          </a:xfrm>
        </p:spPr>
        <p:txBody>
          <a:bodyPr>
            <a:normAutofit/>
          </a:bodyPr>
          <a:lstStyle/>
          <a:p>
            <a:pPr algn="ctr"/>
            <a:r>
              <a:rPr lang="en-US" sz="2800" b="1" dirty="0"/>
              <a:t>INTRODUCTION TO CYBERSECURITY</a:t>
            </a:r>
          </a:p>
        </p:txBody>
      </p:sp>
      <p:sp>
        <p:nvSpPr>
          <p:cNvPr id="4" name="TextBox 3">
            <a:extLst>
              <a:ext uri="{FF2B5EF4-FFF2-40B4-BE49-F238E27FC236}">
                <a16:creationId xmlns:a16="http://schemas.microsoft.com/office/drawing/2014/main" id="{30F1E421-70DD-AEAA-7D57-06D417D9AB99}"/>
              </a:ext>
            </a:extLst>
          </p:cNvPr>
          <p:cNvSpPr txBox="1"/>
          <p:nvPr/>
        </p:nvSpPr>
        <p:spPr>
          <a:xfrm>
            <a:off x="427701" y="2774890"/>
            <a:ext cx="11284927" cy="3785652"/>
          </a:xfrm>
          <a:prstGeom prst="rect">
            <a:avLst/>
          </a:prstGeom>
          <a:noFill/>
        </p:spPr>
        <p:txBody>
          <a:bodyPr wrap="square" rtlCol="0">
            <a:spAutoFit/>
          </a:bodyPr>
          <a:lstStyle/>
          <a:p>
            <a:r>
              <a:rPr lang="en-US" sz="4000" dirty="0">
                <a:solidFill>
                  <a:schemeClr val="bg1"/>
                </a:solidFill>
              </a:rPr>
              <a:t>Raj Tripathi                                 14</a:t>
            </a:r>
            <a:r>
              <a:rPr lang="en-US" sz="4000" baseline="30000" dirty="0">
                <a:solidFill>
                  <a:schemeClr val="bg1"/>
                </a:solidFill>
              </a:rPr>
              <a:t>th</a:t>
            </a:r>
            <a:r>
              <a:rPr lang="en-US" sz="4000" dirty="0">
                <a:solidFill>
                  <a:schemeClr val="bg1"/>
                </a:solidFill>
              </a:rPr>
              <a:t> July 2025 </a:t>
            </a:r>
          </a:p>
          <a:p>
            <a:endParaRPr lang="en-US" sz="4000" dirty="0">
              <a:solidFill>
                <a:schemeClr val="bg1"/>
              </a:solidFill>
            </a:endParaRPr>
          </a:p>
          <a:p>
            <a:r>
              <a:rPr lang="en-US" sz="4000" dirty="0">
                <a:solidFill>
                  <a:schemeClr val="bg1"/>
                </a:solidFill>
              </a:rPr>
              <a:t>School of Management Sciences (MCA)</a:t>
            </a:r>
          </a:p>
          <a:p>
            <a:endParaRPr lang="en-US" sz="4000" dirty="0">
              <a:solidFill>
                <a:schemeClr val="bg1"/>
              </a:solidFill>
            </a:endParaRPr>
          </a:p>
          <a:p>
            <a:r>
              <a:rPr lang="en-US" sz="4000" dirty="0">
                <a:solidFill>
                  <a:schemeClr val="bg1"/>
                </a:solidFill>
              </a:rPr>
              <a:t>Hrushikesh Dinkar Sir</a:t>
            </a:r>
          </a:p>
          <a:p>
            <a:endParaRPr lang="en-US" sz="4000" dirty="0">
              <a:solidFill>
                <a:schemeClr val="bg1"/>
              </a:solidFill>
            </a:endParaRPr>
          </a:p>
        </p:txBody>
      </p:sp>
      <p:pic>
        <p:nvPicPr>
          <p:cNvPr id="5" name="Picture 2" descr="ibm-logo-1972">
            <a:extLst>
              <a:ext uri="{FF2B5EF4-FFF2-40B4-BE49-F238E27FC236}">
                <a16:creationId xmlns:a16="http://schemas.microsoft.com/office/drawing/2014/main" id="{232B0570-7B4E-C2FF-44A8-8A712B69A486}"/>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56236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11DAE-4A83-4B11-A8CC-115A79194004}"/>
              </a:ext>
            </a:extLst>
          </p:cNvPr>
          <p:cNvSpPr>
            <a:spLocks noGrp="1"/>
          </p:cNvSpPr>
          <p:nvPr>
            <p:ph type="title"/>
          </p:nvPr>
        </p:nvSpPr>
        <p:spPr>
          <a:xfrm>
            <a:off x="0" y="484717"/>
            <a:ext cx="12192000" cy="706964"/>
          </a:xfrm>
        </p:spPr>
        <p:txBody>
          <a:bodyPr/>
          <a:lstStyle/>
          <a:p>
            <a:pPr algn="ctr"/>
            <a:r>
              <a:rPr lang="en-US" b="1" dirty="0"/>
              <a:t>TOOLS USED</a:t>
            </a:r>
          </a:p>
        </p:txBody>
      </p:sp>
      <p:sp>
        <p:nvSpPr>
          <p:cNvPr id="3" name="Text Placeholder 2">
            <a:extLst>
              <a:ext uri="{FF2B5EF4-FFF2-40B4-BE49-F238E27FC236}">
                <a16:creationId xmlns:a16="http://schemas.microsoft.com/office/drawing/2014/main" id="{AB913CFB-4864-FF53-85BF-5F9085C45A44}"/>
              </a:ext>
            </a:extLst>
          </p:cNvPr>
          <p:cNvSpPr>
            <a:spLocks noGrp="1"/>
          </p:cNvSpPr>
          <p:nvPr>
            <p:ph type="body" idx="1"/>
          </p:nvPr>
        </p:nvSpPr>
        <p:spPr/>
        <p:txBody>
          <a:bodyPr/>
          <a:lstStyle/>
          <a:p>
            <a:pPr algn="ctr"/>
            <a:r>
              <a:rPr lang="en-US" sz="3200" b="1" dirty="0"/>
              <a:t>TOOL</a:t>
            </a:r>
          </a:p>
        </p:txBody>
      </p:sp>
      <p:sp>
        <p:nvSpPr>
          <p:cNvPr id="4" name="Content Placeholder 3">
            <a:extLst>
              <a:ext uri="{FF2B5EF4-FFF2-40B4-BE49-F238E27FC236}">
                <a16:creationId xmlns:a16="http://schemas.microsoft.com/office/drawing/2014/main" id="{4344794C-AABD-7001-AA50-30D4F5C72D43}"/>
              </a:ext>
            </a:extLst>
          </p:cNvPr>
          <p:cNvSpPr>
            <a:spLocks noGrp="1"/>
          </p:cNvSpPr>
          <p:nvPr>
            <p:ph sz="half" idx="2"/>
          </p:nvPr>
        </p:nvSpPr>
        <p:spPr>
          <a:xfrm>
            <a:off x="3013251" y="3218118"/>
            <a:ext cx="2650130" cy="2840039"/>
          </a:xfrm>
        </p:spPr>
        <p:txBody>
          <a:bodyPr>
            <a:normAutofit/>
          </a:bodyPr>
          <a:lstStyle/>
          <a:p>
            <a:r>
              <a:rPr lang="en-US" sz="2400" b="1" dirty="0"/>
              <a:t>Kali Linux</a:t>
            </a:r>
          </a:p>
          <a:p>
            <a:r>
              <a:rPr lang="en-US" sz="2400" b="1" dirty="0"/>
              <a:t>OWASP ZAP</a:t>
            </a:r>
          </a:p>
          <a:p>
            <a:r>
              <a:rPr lang="en-US" sz="2400" b="1" dirty="0" err="1"/>
              <a:t>SQLmap</a:t>
            </a:r>
            <a:endParaRPr lang="en-US" sz="2400" b="1" dirty="0"/>
          </a:p>
          <a:p>
            <a:r>
              <a:rPr lang="en-US" sz="2400" b="1" dirty="0"/>
              <a:t>Burp Suite</a:t>
            </a:r>
          </a:p>
        </p:txBody>
      </p:sp>
      <p:sp>
        <p:nvSpPr>
          <p:cNvPr id="5" name="Text Placeholder 4">
            <a:extLst>
              <a:ext uri="{FF2B5EF4-FFF2-40B4-BE49-F238E27FC236}">
                <a16:creationId xmlns:a16="http://schemas.microsoft.com/office/drawing/2014/main" id="{C15EEC59-E9C2-E4AC-901F-AEB34A7BB9C9}"/>
              </a:ext>
            </a:extLst>
          </p:cNvPr>
          <p:cNvSpPr>
            <a:spLocks noGrp="1"/>
          </p:cNvSpPr>
          <p:nvPr>
            <p:ph type="body" sz="quarter" idx="3"/>
          </p:nvPr>
        </p:nvSpPr>
        <p:spPr/>
        <p:txBody>
          <a:bodyPr/>
          <a:lstStyle/>
          <a:p>
            <a:r>
              <a:rPr lang="en-US" sz="3200" b="1" dirty="0"/>
              <a:t>USED</a:t>
            </a:r>
          </a:p>
        </p:txBody>
      </p:sp>
      <p:sp>
        <p:nvSpPr>
          <p:cNvPr id="6" name="Content Placeholder 5">
            <a:extLst>
              <a:ext uri="{FF2B5EF4-FFF2-40B4-BE49-F238E27FC236}">
                <a16:creationId xmlns:a16="http://schemas.microsoft.com/office/drawing/2014/main" id="{85B4085D-7DA6-85AA-5724-DAA969EE0C0F}"/>
              </a:ext>
            </a:extLst>
          </p:cNvPr>
          <p:cNvSpPr>
            <a:spLocks noGrp="1"/>
          </p:cNvSpPr>
          <p:nvPr>
            <p:ph sz="quarter" idx="4"/>
          </p:nvPr>
        </p:nvSpPr>
        <p:spPr>
          <a:xfrm>
            <a:off x="6208712" y="3179762"/>
            <a:ext cx="4306888" cy="2840039"/>
          </a:xfrm>
        </p:spPr>
        <p:txBody>
          <a:bodyPr>
            <a:noAutofit/>
          </a:bodyPr>
          <a:lstStyle/>
          <a:p>
            <a:r>
              <a:rPr lang="en-US" sz="2400" b="1" dirty="0"/>
              <a:t>Testing Environment </a:t>
            </a:r>
          </a:p>
          <a:p>
            <a:r>
              <a:rPr lang="en-US" sz="2400" b="1" dirty="0"/>
              <a:t>Automated Scanning </a:t>
            </a:r>
          </a:p>
          <a:p>
            <a:r>
              <a:rPr lang="en-US" sz="2400" b="1" dirty="0"/>
              <a:t>SQL Injection Exploitation</a:t>
            </a:r>
          </a:p>
          <a:p>
            <a:r>
              <a:rPr lang="en-US" sz="2400" b="1" dirty="0"/>
              <a:t>Manual HTTP Manipulation</a:t>
            </a:r>
          </a:p>
        </p:txBody>
      </p:sp>
      <p:pic>
        <p:nvPicPr>
          <p:cNvPr id="7" name="Picture 2" descr="ibm-logo-1972">
            <a:extLst>
              <a:ext uri="{FF2B5EF4-FFF2-40B4-BE49-F238E27FC236}">
                <a16:creationId xmlns:a16="http://schemas.microsoft.com/office/drawing/2014/main" id="{17D629C5-DB09-1584-BF86-09B0C4B97C6E}"/>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1" y="29496"/>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20053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C7BCD-AE98-BC64-066F-E73705155EEC}"/>
              </a:ext>
            </a:extLst>
          </p:cNvPr>
          <p:cNvSpPr>
            <a:spLocks noGrp="1"/>
          </p:cNvSpPr>
          <p:nvPr>
            <p:ph type="title"/>
          </p:nvPr>
        </p:nvSpPr>
        <p:spPr>
          <a:xfrm>
            <a:off x="486697" y="457200"/>
            <a:ext cx="11194025" cy="575187"/>
          </a:xfrm>
        </p:spPr>
        <p:txBody>
          <a:bodyPr>
            <a:normAutofit fontScale="90000"/>
          </a:bodyPr>
          <a:lstStyle/>
          <a:p>
            <a:pPr algn="ctr"/>
            <a:r>
              <a:rPr lang="en-US" dirty="0"/>
              <a:t>FINDINGS (SQL Injection) </a:t>
            </a:r>
          </a:p>
        </p:txBody>
      </p:sp>
      <p:sp>
        <p:nvSpPr>
          <p:cNvPr id="3" name="Text Placeholder 2">
            <a:extLst>
              <a:ext uri="{FF2B5EF4-FFF2-40B4-BE49-F238E27FC236}">
                <a16:creationId xmlns:a16="http://schemas.microsoft.com/office/drawing/2014/main" id="{7E26D8A4-1947-E08A-2DA8-D2F2C3A04DD4}"/>
              </a:ext>
            </a:extLst>
          </p:cNvPr>
          <p:cNvSpPr>
            <a:spLocks noGrp="1"/>
          </p:cNvSpPr>
          <p:nvPr>
            <p:ph type="body" sz="half" idx="2"/>
          </p:nvPr>
        </p:nvSpPr>
        <p:spPr>
          <a:xfrm>
            <a:off x="486696" y="3345426"/>
            <a:ext cx="11194025" cy="3055374"/>
          </a:xfrm>
        </p:spPr>
        <p:txBody>
          <a:bodyPr>
            <a:normAutofit/>
          </a:bodyPr>
          <a:lstStyle/>
          <a:p>
            <a:pPr marL="285750" indent="-285750">
              <a:buFont typeface="Arial" panose="020B0604020202020204" pitchFamily="34" charset="0"/>
              <a:buChar char="•"/>
            </a:pPr>
            <a:r>
              <a:rPr lang="en-US" sz="3200" b="1" dirty="0"/>
              <a:t>Severity</a:t>
            </a:r>
            <a:r>
              <a:rPr lang="en-US" sz="3200" dirty="0"/>
              <a:t>: Critical (CVSS: 9.8).</a:t>
            </a:r>
            <a:endParaRPr lang="en-US" sz="3200" b="1" dirty="0"/>
          </a:p>
          <a:p>
            <a:pPr marL="285750" indent="-285750">
              <a:buFont typeface="Arial" panose="020B0604020202020204" pitchFamily="34" charset="0"/>
              <a:buChar char="•"/>
            </a:pPr>
            <a:r>
              <a:rPr lang="en-US" sz="3200" b="1" dirty="0"/>
              <a:t>Proof: </a:t>
            </a:r>
          </a:p>
          <a:p>
            <a:pPr marL="285750" indent="-285750">
              <a:buFont typeface="Arial" panose="020B0604020202020204" pitchFamily="34" charset="0"/>
              <a:buChar char="•"/>
            </a:pPr>
            <a:r>
              <a:rPr lang="en-US" sz="3200" b="1" dirty="0"/>
              <a:t>Screenshot of admin’ –</a:t>
            </a:r>
            <a:r>
              <a:rPr lang="en-US" sz="3200" dirty="0"/>
              <a:t>bypassing login.</a:t>
            </a:r>
          </a:p>
          <a:p>
            <a:pPr marL="285750" indent="-285750">
              <a:buFont typeface="Arial" panose="020B0604020202020204" pitchFamily="34" charset="0"/>
              <a:buChar char="•"/>
            </a:pPr>
            <a:r>
              <a:rPr lang="en-US" sz="3200" b="1" dirty="0" err="1"/>
              <a:t>Sqlmap</a:t>
            </a:r>
            <a:r>
              <a:rPr lang="en-US" sz="3200" b="1" dirty="0"/>
              <a:t> </a:t>
            </a:r>
            <a:r>
              <a:rPr lang="en-US" sz="3200" dirty="0"/>
              <a:t>database dump.</a:t>
            </a:r>
          </a:p>
          <a:p>
            <a:pPr marL="285750" indent="-285750">
              <a:buFont typeface="Arial" panose="020B0604020202020204" pitchFamily="34" charset="0"/>
              <a:buChar char="•"/>
            </a:pPr>
            <a:r>
              <a:rPr lang="en-US" sz="3200" b="1" dirty="0"/>
              <a:t>Impact: </a:t>
            </a:r>
            <a:r>
              <a:rPr lang="en-US" sz="3200" dirty="0"/>
              <a:t>unauthorized access to database</a:t>
            </a:r>
            <a:endParaRPr lang="en-US" sz="3200" b="1" dirty="0"/>
          </a:p>
        </p:txBody>
      </p:sp>
      <p:pic>
        <p:nvPicPr>
          <p:cNvPr id="4" name="Picture 2" descr="ibm-logo-1972">
            <a:extLst>
              <a:ext uri="{FF2B5EF4-FFF2-40B4-BE49-F238E27FC236}">
                <a16:creationId xmlns:a16="http://schemas.microsoft.com/office/drawing/2014/main" id="{8ACE9455-CC63-DAEE-AB5B-58DCEA995DFB}"/>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1" y="29496"/>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76233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9073D-762E-1191-78D2-92BAFC850221}"/>
              </a:ext>
            </a:extLst>
          </p:cNvPr>
          <p:cNvSpPr>
            <a:spLocks noGrp="1"/>
          </p:cNvSpPr>
          <p:nvPr>
            <p:ph type="title"/>
          </p:nvPr>
        </p:nvSpPr>
        <p:spPr>
          <a:xfrm>
            <a:off x="514617" y="471948"/>
            <a:ext cx="11180853" cy="648929"/>
          </a:xfrm>
        </p:spPr>
        <p:txBody>
          <a:bodyPr/>
          <a:lstStyle/>
          <a:p>
            <a:pPr algn="ctr"/>
            <a:r>
              <a:rPr lang="en-US" b="1" dirty="0"/>
              <a:t>FINDINGS (XSS)</a:t>
            </a:r>
          </a:p>
        </p:txBody>
      </p:sp>
      <p:sp>
        <p:nvSpPr>
          <p:cNvPr id="3" name="Text Placeholder 2">
            <a:extLst>
              <a:ext uri="{FF2B5EF4-FFF2-40B4-BE49-F238E27FC236}">
                <a16:creationId xmlns:a16="http://schemas.microsoft.com/office/drawing/2014/main" id="{BEAFF348-7E33-E77D-3D8E-34F44C4670A7}"/>
              </a:ext>
            </a:extLst>
          </p:cNvPr>
          <p:cNvSpPr>
            <a:spLocks noGrp="1"/>
          </p:cNvSpPr>
          <p:nvPr>
            <p:ph type="body" sz="half" idx="2"/>
          </p:nvPr>
        </p:nvSpPr>
        <p:spPr>
          <a:xfrm>
            <a:off x="514618" y="3259394"/>
            <a:ext cx="11180852" cy="2760405"/>
          </a:xfrm>
        </p:spPr>
        <p:txBody>
          <a:bodyPr>
            <a:normAutofit/>
          </a:bodyPr>
          <a:lstStyle/>
          <a:p>
            <a:pPr marL="457200" indent="-457200">
              <a:buFont typeface="Arial" panose="020B0604020202020204" pitchFamily="34" charset="0"/>
              <a:buChar char="•"/>
            </a:pPr>
            <a:r>
              <a:rPr lang="en-US" sz="3200" b="1" dirty="0"/>
              <a:t>Severity: </a:t>
            </a:r>
            <a:r>
              <a:rPr lang="en-US" sz="3200" dirty="0"/>
              <a:t>High (CVSS: 7.5).</a:t>
            </a:r>
          </a:p>
          <a:p>
            <a:pPr marL="457200" indent="-457200">
              <a:buFont typeface="Arial" panose="020B0604020202020204" pitchFamily="34" charset="0"/>
              <a:buChar char="•"/>
            </a:pPr>
            <a:r>
              <a:rPr lang="en-US" sz="3200" b="1" dirty="0"/>
              <a:t>Proof:</a:t>
            </a:r>
          </a:p>
          <a:p>
            <a:pPr marL="457200" indent="-457200">
              <a:buFont typeface="Arial" panose="020B0604020202020204" pitchFamily="34" charset="0"/>
              <a:buChar char="•"/>
            </a:pPr>
            <a:r>
              <a:rPr lang="en-US" sz="3200" b="1" dirty="0"/>
              <a:t>Screenshot of </a:t>
            </a:r>
            <a:r>
              <a:rPr lang="en-US" sz="3200" dirty="0"/>
              <a:t>&lt;Script&gt;alert(1)&lt;/Script&gt; </a:t>
            </a:r>
            <a:r>
              <a:rPr lang="en-US" sz="3200" b="1" dirty="0"/>
              <a:t>execution.</a:t>
            </a:r>
            <a:endParaRPr lang="en-US" sz="3200" dirty="0"/>
          </a:p>
          <a:p>
            <a:pPr marL="457200" indent="-457200">
              <a:buFont typeface="Arial" panose="020B0604020202020204" pitchFamily="34" charset="0"/>
              <a:buChar char="•"/>
            </a:pPr>
            <a:r>
              <a:rPr lang="en-US" sz="3200" b="1" dirty="0"/>
              <a:t>Impact: Session hijacking, defacement.</a:t>
            </a:r>
          </a:p>
        </p:txBody>
      </p:sp>
      <p:pic>
        <p:nvPicPr>
          <p:cNvPr id="4" name="Picture 2" descr="ibm-logo-1972">
            <a:extLst>
              <a:ext uri="{FF2B5EF4-FFF2-40B4-BE49-F238E27FC236}">
                <a16:creationId xmlns:a16="http://schemas.microsoft.com/office/drawing/2014/main" id="{72F68355-EDB7-2AE3-6522-82DF50333DCF}"/>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1" y="29496"/>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33604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graphicFrame>
        <p:nvGraphicFramePr>
          <p:cNvPr id="292" name="Google Shape;292;p25"/>
          <p:cNvGraphicFramePr/>
          <p:nvPr>
            <p:extLst>
              <p:ext uri="{D42A27DB-BD31-4B8C-83A1-F6EECF244321}">
                <p14:modId xmlns:p14="http://schemas.microsoft.com/office/powerpoint/2010/main" val="1583874834"/>
              </p:ext>
            </p:extLst>
          </p:nvPr>
        </p:nvGraphicFramePr>
        <p:xfrm>
          <a:off x="0" y="-19778"/>
          <a:ext cx="12007825" cy="6897556"/>
        </p:xfrm>
        <a:graphic>
          <a:graphicData uri="http://schemas.openxmlformats.org/drawingml/2006/table">
            <a:tbl>
              <a:tblPr firstRow="1" firstCol="1" bandRow="1">
                <a:noFill/>
              </a:tblPr>
              <a:tblGrid>
                <a:gridCol w="2172600">
                  <a:extLst>
                    <a:ext uri="{9D8B030D-6E8A-4147-A177-3AD203B41FA5}">
                      <a16:colId xmlns:a16="http://schemas.microsoft.com/office/drawing/2014/main" val="20000"/>
                    </a:ext>
                  </a:extLst>
                </a:gridCol>
                <a:gridCol w="9835225">
                  <a:extLst>
                    <a:ext uri="{9D8B030D-6E8A-4147-A177-3AD203B41FA5}">
                      <a16:colId xmlns:a16="http://schemas.microsoft.com/office/drawing/2014/main" val="20001"/>
                    </a:ext>
                  </a:extLst>
                </a:gridCol>
              </a:tblGrid>
              <a:tr h="753667">
                <a:tc gridSpan="2">
                  <a:txBody>
                    <a:bodyPr/>
                    <a:lstStyle/>
                    <a:p>
                      <a:pPr marL="0" marR="0" lvl="0" indent="0" algn="ctr" rtl="0">
                        <a:lnSpc>
                          <a:spcPct val="115000"/>
                        </a:lnSpc>
                        <a:spcBef>
                          <a:spcPts val="0"/>
                        </a:spcBef>
                        <a:spcAft>
                          <a:spcPts val="0"/>
                        </a:spcAft>
                        <a:buNone/>
                      </a:pPr>
                      <a:r>
                        <a:rPr lang="en-US" sz="1800" b="1" u="none" strike="noStrike" cap="none" dirty="0">
                          <a:solidFill>
                            <a:schemeClr val="dk2"/>
                          </a:solidFill>
                        </a:rPr>
                        <a:t>Vulnerability 1 – </a:t>
                      </a:r>
                      <a:r>
                        <a:rPr lang="en-US" sz="1800" b="1" i="0" u="none" strike="noStrike" cap="none" dirty="0"/>
                        <a:t>Admin page accessible without authorization</a:t>
                      </a:r>
                      <a:endParaRPr sz="1800" b="1" u="none" strike="noStrike" cap="none" dirty="0">
                        <a:solidFill>
                          <a:schemeClr val="dk2"/>
                        </a:solidFill>
                        <a:latin typeface="Calibri"/>
                        <a:ea typeface="Calibri"/>
                        <a:cs typeface="Calibri"/>
                        <a:sym typeface="Calibri"/>
                      </a:endParaRPr>
                    </a:p>
                  </a:txBody>
                  <a:tcPr marL="63500" marR="63500" marT="63500" marB="63500" anchor="ctr"/>
                </a:tc>
                <a:tc hMerge="1">
                  <a:txBody>
                    <a:bodyPr/>
                    <a:lstStyle/>
                    <a:p>
                      <a:endParaRPr lang="en-US"/>
                    </a:p>
                  </a:txBody>
                  <a:tcPr/>
                </a:tc>
                <a:extLst>
                  <a:ext uri="{0D108BD9-81ED-4DB2-BD59-A6C34878D82A}">
                    <a16:rowId xmlns:a16="http://schemas.microsoft.com/office/drawing/2014/main" val="10000"/>
                  </a:ext>
                </a:extLst>
              </a:tr>
              <a:tr h="692442">
                <a:tc>
                  <a:txBody>
                    <a:bodyPr/>
                    <a:lstStyle/>
                    <a:p>
                      <a:pPr marL="0" marR="0" lvl="0" indent="0" algn="ctr" rtl="0">
                        <a:lnSpc>
                          <a:spcPct val="115000"/>
                        </a:lnSpc>
                        <a:spcBef>
                          <a:spcPts val="0"/>
                        </a:spcBef>
                        <a:spcAft>
                          <a:spcPts val="0"/>
                        </a:spcAft>
                        <a:buNone/>
                      </a:pPr>
                      <a:r>
                        <a:rPr lang="en-US" sz="3200" b="0" u="none" strike="noStrike" cap="none" dirty="0">
                          <a:solidFill>
                            <a:schemeClr val="tx1"/>
                          </a:solidFill>
                        </a:rPr>
                        <a:t>Severity</a:t>
                      </a:r>
                      <a:r>
                        <a:rPr lang="en-US" sz="3200" u="none" strike="noStrike" cap="none" dirty="0">
                          <a:solidFill>
                            <a:schemeClr val="dk2"/>
                          </a:solidFill>
                        </a:rPr>
                        <a:t>:</a:t>
                      </a:r>
                      <a:endParaRPr sz="3200" u="none" strike="noStrike" cap="none" dirty="0">
                        <a:solidFill>
                          <a:schemeClr val="dk2"/>
                        </a:solidFill>
                        <a:latin typeface="Calibri"/>
                        <a:ea typeface="Calibri"/>
                        <a:cs typeface="Calibri"/>
                        <a:sym typeface="Calibri"/>
                      </a:endParaRPr>
                    </a:p>
                  </a:txBody>
                  <a:tcPr marL="63500" marR="63500" marT="63500" marB="63500" anchor="ctr"/>
                </a:tc>
                <a:tc>
                  <a:txBody>
                    <a:bodyPr/>
                    <a:lstStyle/>
                    <a:p>
                      <a:pPr marL="0" marR="0" lvl="0" indent="0" algn="ctr" rtl="0">
                        <a:lnSpc>
                          <a:spcPct val="115000"/>
                        </a:lnSpc>
                        <a:spcBef>
                          <a:spcPts val="0"/>
                        </a:spcBef>
                        <a:spcAft>
                          <a:spcPts val="0"/>
                        </a:spcAft>
                        <a:buNone/>
                      </a:pPr>
                      <a:r>
                        <a:rPr lang="en-US" sz="3200" b="0" u="none" strike="noStrike" cap="none" dirty="0">
                          <a:solidFill>
                            <a:schemeClr val="tx1"/>
                          </a:solidFill>
                        </a:rPr>
                        <a:t>Critical</a:t>
                      </a:r>
                      <a:endParaRPr sz="3200" b="0" u="none" strike="noStrike" cap="none" dirty="0">
                        <a:solidFill>
                          <a:schemeClr val="tx1"/>
                        </a:solidFill>
                        <a:latin typeface="Calibri"/>
                        <a:ea typeface="Calibri"/>
                        <a:cs typeface="Calibri"/>
                        <a:sym typeface="Calibri"/>
                      </a:endParaRPr>
                    </a:p>
                  </a:txBody>
                  <a:tcPr marL="63500" marR="63500" marT="63500" marB="63500" anchor="ctr"/>
                </a:tc>
                <a:extLst>
                  <a:ext uri="{0D108BD9-81ED-4DB2-BD59-A6C34878D82A}">
                    <a16:rowId xmlns:a16="http://schemas.microsoft.com/office/drawing/2014/main" val="10001"/>
                  </a:ext>
                </a:extLst>
              </a:tr>
              <a:tr h="692442">
                <a:tc>
                  <a:txBody>
                    <a:bodyPr/>
                    <a:lstStyle/>
                    <a:p>
                      <a:pPr marL="0" marR="0" lvl="0" indent="0" algn="ctr" rtl="0">
                        <a:lnSpc>
                          <a:spcPct val="115000"/>
                        </a:lnSpc>
                        <a:spcBef>
                          <a:spcPts val="0"/>
                        </a:spcBef>
                        <a:spcAft>
                          <a:spcPts val="0"/>
                        </a:spcAft>
                        <a:buNone/>
                      </a:pPr>
                      <a:r>
                        <a:rPr lang="en-US" sz="1800" b="1" u="none" strike="noStrike" cap="none" dirty="0">
                          <a:solidFill>
                            <a:schemeClr val="tx1"/>
                          </a:solidFill>
                        </a:rPr>
                        <a:t>Prerequisites</a:t>
                      </a:r>
                      <a:r>
                        <a:rPr lang="en-US" sz="1800" u="none" strike="noStrike" cap="none" dirty="0">
                          <a:solidFill>
                            <a:schemeClr val="tx1"/>
                          </a:solidFill>
                        </a:rPr>
                        <a:t>:</a:t>
                      </a:r>
                      <a:endParaRPr sz="1800" u="none" strike="noStrike" cap="none" dirty="0">
                        <a:solidFill>
                          <a:schemeClr val="tx1"/>
                        </a:solidFill>
                        <a:latin typeface="Calibri"/>
                        <a:ea typeface="Calibri"/>
                        <a:cs typeface="Calibri"/>
                        <a:sym typeface="Calibri"/>
                      </a:endParaRPr>
                    </a:p>
                  </a:txBody>
                  <a:tcPr marL="63500" marR="63500" marT="63500" marB="63500" anchor="ctr"/>
                </a:tc>
                <a:tc>
                  <a:txBody>
                    <a:bodyPr/>
                    <a:lstStyle/>
                    <a:p>
                      <a:pPr marL="57150" marR="0" lvl="0" indent="0" algn="ctr" rtl="0">
                        <a:lnSpc>
                          <a:spcPct val="115000"/>
                        </a:lnSpc>
                        <a:spcBef>
                          <a:spcPts val="0"/>
                        </a:spcBef>
                        <a:spcAft>
                          <a:spcPts val="0"/>
                        </a:spcAft>
                        <a:buNone/>
                      </a:pPr>
                      <a:r>
                        <a:rPr lang="en-IN" sz="1800" b="0" u="none" strike="noStrike" cap="none" dirty="0">
                          <a:solidFill>
                            <a:schemeClr val="tx1"/>
                          </a:solidFill>
                          <a:latin typeface="Calibri"/>
                          <a:ea typeface="Calibri"/>
                          <a:cs typeface="Calibri"/>
                          <a:sym typeface="Calibri"/>
                        </a:rPr>
                        <a:t>N</a:t>
                      </a:r>
                      <a:r>
                        <a:rPr lang="en-US" sz="1800" b="0" u="none" strike="noStrike" cap="none" dirty="0">
                          <a:solidFill>
                            <a:schemeClr val="tx1"/>
                          </a:solidFill>
                          <a:latin typeface="Calibri"/>
                          <a:ea typeface="Calibri"/>
                          <a:cs typeface="Calibri"/>
                          <a:sym typeface="Calibri"/>
                        </a:rPr>
                        <a:t>A</a:t>
                      </a:r>
                      <a:endParaRPr sz="1800" b="0" u="none" strike="noStrike" cap="none" dirty="0">
                        <a:solidFill>
                          <a:schemeClr val="tx1"/>
                        </a:solidFill>
                        <a:latin typeface="Calibri"/>
                        <a:ea typeface="Calibri"/>
                        <a:cs typeface="Calibri"/>
                        <a:sym typeface="Calibri"/>
                      </a:endParaRPr>
                    </a:p>
                  </a:txBody>
                  <a:tcPr marL="63500" marR="63500" marT="63500" marB="63500" anchor="ctr"/>
                </a:tc>
                <a:extLst>
                  <a:ext uri="{0D108BD9-81ED-4DB2-BD59-A6C34878D82A}">
                    <a16:rowId xmlns:a16="http://schemas.microsoft.com/office/drawing/2014/main" val="10002"/>
                  </a:ext>
                </a:extLst>
              </a:tr>
              <a:tr h="4759005">
                <a:tc>
                  <a:txBody>
                    <a:bodyPr/>
                    <a:lstStyle/>
                    <a:p>
                      <a:pPr marL="0" marR="0" lvl="0" indent="0" algn="ctr" rtl="0">
                        <a:lnSpc>
                          <a:spcPct val="115000"/>
                        </a:lnSpc>
                        <a:spcBef>
                          <a:spcPts val="0"/>
                        </a:spcBef>
                        <a:spcAft>
                          <a:spcPts val="0"/>
                        </a:spcAft>
                        <a:buNone/>
                      </a:pPr>
                      <a:r>
                        <a:rPr lang="en-US" sz="1800" b="1" u="none" strike="noStrike" cap="none" dirty="0">
                          <a:solidFill>
                            <a:schemeClr val="dk2"/>
                          </a:solidFill>
                        </a:rPr>
                        <a:t>Steps to Reproduce</a:t>
                      </a:r>
                      <a:r>
                        <a:rPr lang="en-US" sz="1800" u="none" strike="noStrike" cap="none" dirty="0">
                          <a:solidFill>
                            <a:schemeClr val="dk2"/>
                          </a:solidFill>
                        </a:rPr>
                        <a:t>:</a:t>
                      </a:r>
                      <a:endParaRPr sz="1800" u="none" strike="noStrike" cap="none" dirty="0">
                        <a:solidFill>
                          <a:schemeClr val="dk2"/>
                        </a:solidFill>
                        <a:latin typeface="Calibri"/>
                        <a:ea typeface="Calibri"/>
                        <a:cs typeface="Calibri"/>
                        <a:sym typeface="Calibri"/>
                      </a:endParaRPr>
                    </a:p>
                  </a:txBody>
                  <a:tcPr marL="63500" marR="63500" marT="63500" marB="63500" anchor="ctr"/>
                </a:tc>
                <a:tc>
                  <a:txBody>
                    <a:bodyPr/>
                    <a:lstStyle/>
                    <a:p>
                      <a:pPr marL="57150" marR="0" lvl="0" indent="0" algn="ctr" rtl="0">
                        <a:lnSpc>
                          <a:spcPct val="115000"/>
                        </a:lnSpc>
                        <a:spcBef>
                          <a:spcPts val="0"/>
                        </a:spcBef>
                        <a:spcAft>
                          <a:spcPts val="0"/>
                        </a:spcAft>
                        <a:buNone/>
                      </a:pPr>
                      <a:r>
                        <a:rPr lang="en-IN" sz="1800" u="none" strike="noStrike" cap="none" dirty="0">
                          <a:solidFill>
                            <a:schemeClr val="dk2"/>
                          </a:solidFill>
                          <a:latin typeface="Calibri"/>
                          <a:ea typeface="Calibri"/>
                          <a:cs typeface="Calibri"/>
                          <a:sym typeface="Calibri"/>
                        </a:rPr>
                        <a:t>Enter URL : http://ganeshcosmetic.com/admin/</a:t>
                      </a:r>
                      <a:endParaRPr sz="1800" u="none" strike="noStrike" cap="none" dirty="0">
                        <a:solidFill>
                          <a:schemeClr val="dk2"/>
                        </a:solidFill>
                        <a:latin typeface="Calibri"/>
                        <a:ea typeface="Calibri"/>
                        <a:cs typeface="Calibri"/>
                        <a:sym typeface="Calibri"/>
                      </a:endParaRPr>
                    </a:p>
                  </a:txBody>
                  <a:tcPr marL="63500" marR="63500" marT="63500" marB="63500" anchor="ctr"/>
                </a:tc>
                <a:extLst>
                  <a:ext uri="{0D108BD9-81ED-4DB2-BD59-A6C34878D82A}">
                    <a16:rowId xmlns:a16="http://schemas.microsoft.com/office/drawing/2014/main" val="10003"/>
                  </a:ext>
                </a:extLst>
              </a:tr>
            </a:tbl>
          </a:graphicData>
        </a:graphic>
      </p:graphicFrame>
      <p:pic>
        <p:nvPicPr>
          <p:cNvPr id="2" name="Picture 2" descr="ibm-logo-1972">
            <a:extLst>
              <a:ext uri="{FF2B5EF4-FFF2-40B4-BE49-F238E27FC236}">
                <a16:creationId xmlns:a16="http://schemas.microsoft.com/office/drawing/2014/main" id="{DD33E896-BB16-9B46-B419-EBCF9C56710A}"/>
              </a:ext>
            </a:extLst>
          </p:cNvPr>
          <p:cNvPicPr>
            <a:picLocks noChangeAspect="1" noChangeArrowheads="1"/>
          </p:cNvPicPr>
          <p:nvPr/>
        </p:nvPicPr>
        <p:blipFill>
          <a:blip r:embed="rId3">
            <a:alphaModFix amt="20000"/>
            <a:extLst>
              <a:ext uri="{28A0092B-C50C-407E-A947-70E740481C1C}">
                <a14:useLocalDpi xmlns:a14="http://schemas.microsoft.com/office/drawing/2010/main" val="0"/>
              </a:ext>
            </a:extLst>
          </a:blip>
          <a:srcRect/>
          <a:stretch>
            <a:fillRect/>
          </a:stretch>
        </p:blipFill>
        <p:spPr bwMode="auto">
          <a:xfrm>
            <a:off x="-1" y="29496"/>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703617A-A2B7-BF38-1423-8B4076A9C940}"/>
              </a:ext>
            </a:extLst>
          </p:cNvPr>
          <p:cNvSpPr txBox="1"/>
          <p:nvPr/>
        </p:nvSpPr>
        <p:spPr>
          <a:xfrm>
            <a:off x="1032386" y="84702"/>
            <a:ext cx="9276736" cy="769441"/>
          </a:xfrm>
          <a:prstGeom prst="rect">
            <a:avLst/>
          </a:prstGeom>
          <a:noFill/>
        </p:spPr>
        <p:txBody>
          <a:bodyPr wrap="square" rtlCol="0">
            <a:spAutoFit/>
          </a:bodyPr>
          <a:lstStyle/>
          <a:p>
            <a:pPr algn="ctr"/>
            <a:r>
              <a:rPr lang="en-US" sz="4400" b="1" dirty="0"/>
              <a:t>Proof of Concept (</a:t>
            </a:r>
            <a:r>
              <a:rPr lang="en-US" sz="4400" b="1" dirty="0" err="1"/>
              <a:t>PoCs</a:t>
            </a:r>
            <a:r>
              <a:rPr lang="en-US" sz="4400" b="1" dirty="0"/>
              <a:t>)</a:t>
            </a:r>
          </a:p>
        </p:txBody>
      </p:sp>
      <p:pic>
        <p:nvPicPr>
          <p:cNvPr id="7" name="Picture 6" descr="A screenshot of a computer&#10;&#10;AI-generated content may be incorrect.">
            <a:extLst>
              <a:ext uri="{FF2B5EF4-FFF2-40B4-BE49-F238E27FC236}">
                <a16:creationId xmlns:a16="http://schemas.microsoft.com/office/drawing/2014/main" id="{D113E6B4-6DDC-4C9E-384A-713DE54155F4}"/>
              </a:ext>
            </a:extLst>
          </p:cNvPr>
          <p:cNvPicPr>
            <a:picLocks noChangeAspect="1"/>
          </p:cNvPicPr>
          <p:nvPr/>
        </p:nvPicPr>
        <p:blipFill>
          <a:blip r:embed="rId2"/>
          <a:stretch>
            <a:fillRect/>
          </a:stretch>
        </p:blipFill>
        <p:spPr>
          <a:xfrm>
            <a:off x="0" y="1639596"/>
            <a:ext cx="6327058" cy="4748981"/>
          </a:xfrm>
          <a:prstGeom prst="rect">
            <a:avLst/>
          </a:prstGeom>
        </p:spPr>
      </p:pic>
      <p:pic>
        <p:nvPicPr>
          <p:cNvPr id="9" name="Picture 8" descr="A screenshot of a computer&#10;&#10;AI-generated content may be incorrect.">
            <a:extLst>
              <a:ext uri="{FF2B5EF4-FFF2-40B4-BE49-F238E27FC236}">
                <a16:creationId xmlns:a16="http://schemas.microsoft.com/office/drawing/2014/main" id="{D21463FF-BB6B-720F-E8CE-3D0D7C6C20E2}"/>
              </a:ext>
            </a:extLst>
          </p:cNvPr>
          <p:cNvPicPr>
            <a:picLocks noChangeAspect="1"/>
          </p:cNvPicPr>
          <p:nvPr/>
        </p:nvPicPr>
        <p:blipFill>
          <a:blip r:embed="rId3"/>
          <a:stretch>
            <a:fillRect/>
          </a:stretch>
        </p:blipFill>
        <p:spPr>
          <a:xfrm>
            <a:off x="6327058" y="1639596"/>
            <a:ext cx="5864943" cy="5218404"/>
          </a:xfrm>
          <a:prstGeom prst="rect">
            <a:avLst/>
          </a:prstGeom>
        </p:spPr>
      </p:pic>
    </p:spTree>
    <p:extLst>
      <p:ext uri="{BB962C8B-B14F-4D97-AF65-F5344CB8AC3E}">
        <p14:creationId xmlns:p14="http://schemas.microsoft.com/office/powerpoint/2010/main" val="5194051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30957-1755-5708-5038-CBEFAC5A7138}"/>
              </a:ext>
            </a:extLst>
          </p:cNvPr>
          <p:cNvSpPr>
            <a:spLocks noGrp="1"/>
          </p:cNvSpPr>
          <p:nvPr>
            <p:ph type="title"/>
          </p:nvPr>
        </p:nvSpPr>
        <p:spPr>
          <a:xfrm>
            <a:off x="431204" y="359020"/>
            <a:ext cx="10515600" cy="844836"/>
          </a:xfrm>
        </p:spPr>
        <p:txBody>
          <a:bodyPr>
            <a:normAutofit/>
          </a:bodyPr>
          <a:lstStyle/>
          <a:p>
            <a:pPr algn="ctr"/>
            <a:r>
              <a:rPr lang="en-US" sz="2800" b="1" u="none" strike="noStrike" cap="none" dirty="0">
                <a:solidFill>
                  <a:schemeClr val="tx1"/>
                </a:solidFill>
              </a:rPr>
              <a:t>Vulnerability 1 – </a:t>
            </a:r>
            <a:r>
              <a:rPr lang="en-US" sz="2800" b="1" i="0" u="none" strike="noStrike" cap="none" dirty="0">
                <a:solidFill>
                  <a:schemeClr val="tx1"/>
                </a:solidFill>
              </a:rPr>
              <a:t>Admin page accessible without authorization</a:t>
            </a:r>
            <a:endParaRPr lang="en-US" sz="2800" b="1" dirty="0">
              <a:solidFill>
                <a:schemeClr val="tx1"/>
              </a:solidFill>
            </a:endParaRPr>
          </a:p>
        </p:txBody>
      </p:sp>
      <p:sp>
        <p:nvSpPr>
          <p:cNvPr id="3" name="Text Placeholder 2">
            <a:extLst>
              <a:ext uri="{FF2B5EF4-FFF2-40B4-BE49-F238E27FC236}">
                <a16:creationId xmlns:a16="http://schemas.microsoft.com/office/drawing/2014/main" id="{155DCDB9-B2F4-8D3E-D329-EB2B8F01DB26}"/>
              </a:ext>
            </a:extLst>
          </p:cNvPr>
          <p:cNvSpPr>
            <a:spLocks noGrp="1"/>
          </p:cNvSpPr>
          <p:nvPr>
            <p:ph type="body" idx="1"/>
          </p:nvPr>
        </p:nvSpPr>
        <p:spPr>
          <a:xfrm>
            <a:off x="431204" y="1990265"/>
            <a:ext cx="11871325" cy="5588000"/>
          </a:xfrm>
        </p:spPr>
        <p:txBody>
          <a:bodyPr/>
          <a:lstStyle/>
          <a:p>
            <a:pPr marL="50800" indent="0">
              <a:buNone/>
            </a:pPr>
            <a:r>
              <a:rPr lang="en-IN" sz="2000" b="1" dirty="0">
                <a:solidFill>
                  <a:schemeClr val="tx1"/>
                </a:solidFill>
              </a:rPr>
              <a:t>Expected Result : </a:t>
            </a:r>
          </a:p>
          <a:p>
            <a:pPr marL="50800" indent="0">
              <a:buNone/>
            </a:pPr>
            <a:r>
              <a:rPr lang="en-US" sz="2000" dirty="0">
                <a:solidFill>
                  <a:schemeClr val="tx1"/>
                </a:solidFill>
              </a:rPr>
              <a:t>    Admin page should not open without authentication and authorization. </a:t>
            </a:r>
          </a:p>
          <a:p>
            <a:pPr marL="50800" indent="0">
              <a:buNone/>
            </a:pPr>
            <a:endParaRPr lang="en-US" sz="2000" dirty="0">
              <a:solidFill>
                <a:schemeClr val="tx1"/>
              </a:solidFill>
            </a:endParaRPr>
          </a:p>
          <a:p>
            <a:pPr marL="50800" indent="0">
              <a:buNone/>
            </a:pPr>
            <a:r>
              <a:rPr lang="en-US" sz="2000" b="1" dirty="0">
                <a:solidFill>
                  <a:schemeClr val="tx1"/>
                </a:solidFill>
              </a:rPr>
              <a:t>Actual Result :</a:t>
            </a:r>
          </a:p>
          <a:p>
            <a:pPr marL="50800" indent="0">
              <a:buNone/>
            </a:pPr>
            <a:r>
              <a:rPr lang="en-US" sz="2000" dirty="0">
                <a:solidFill>
                  <a:schemeClr val="tx1"/>
                </a:solidFill>
              </a:rPr>
              <a:t>    Admin page can access without any authentication.</a:t>
            </a:r>
          </a:p>
          <a:p>
            <a:pPr marL="50800" indent="0">
              <a:buNone/>
            </a:pPr>
            <a:endParaRPr lang="en-US" sz="2000" dirty="0">
              <a:solidFill>
                <a:schemeClr val="tx1"/>
              </a:solidFill>
            </a:endParaRPr>
          </a:p>
          <a:p>
            <a:pPr marL="50800" indent="0">
              <a:buNone/>
            </a:pPr>
            <a:r>
              <a:rPr lang="en-US" sz="2000" b="1" dirty="0">
                <a:solidFill>
                  <a:schemeClr val="tx1"/>
                </a:solidFill>
              </a:rPr>
              <a:t>Impact</a:t>
            </a:r>
            <a:r>
              <a:rPr lang="en-US" sz="2000" dirty="0">
                <a:solidFill>
                  <a:schemeClr val="tx1"/>
                </a:solidFill>
              </a:rPr>
              <a:t> : Attacker can see credentials, add currencies and can exploit the application.</a:t>
            </a:r>
          </a:p>
          <a:p>
            <a:pPr marL="50800" indent="0">
              <a:buNone/>
            </a:pPr>
            <a:endParaRPr lang="en-US" sz="2000" dirty="0">
              <a:solidFill>
                <a:schemeClr val="tx1"/>
              </a:solidFill>
            </a:endParaRPr>
          </a:p>
          <a:p>
            <a:pPr marL="50800" indent="0">
              <a:buNone/>
            </a:pPr>
            <a:r>
              <a:rPr lang="en-US" sz="2000" b="1" dirty="0">
                <a:solidFill>
                  <a:schemeClr val="tx1"/>
                </a:solidFill>
              </a:rPr>
              <a:t>Remediation</a:t>
            </a:r>
            <a:r>
              <a:rPr lang="en-US" sz="2000" dirty="0">
                <a:solidFill>
                  <a:schemeClr val="tx1"/>
                </a:solidFill>
              </a:rPr>
              <a:t> : Perform an access control check to ensure the user is authorized for the requested object.</a:t>
            </a:r>
          </a:p>
          <a:p>
            <a:pPr marL="50800" indent="0">
              <a:buNone/>
            </a:pPr>
            <a:endParaRPr lang="en-US" sz="2000" dirty="0">
              <a:solidFill>
                <a:schemeClr val="tx1"/>
              </a:solidFill>
            </a:endParaRPr>
          </a:p>
          <a:p>
            <a:pPr marL="50800" indent="0">
              <a:buNone/>
            </a:pPr>
            <a:r>
              <a:rPr lang="en-US" sz="2000" b="1" dirty="0">
                <a:solidFill>
                  <a:schemeClr val="tx1"/>
                </a:solidFill>
              </a:rPr>
              <a:t>Reference</a:t>
            </a:r>
            <a:r>
              <a:rPr lang="en-US" sz="2000" dirty="0">
                <a:solidFill>
                  <a:schemeClr val="tx1"/>
                </a:solidFill>
              </a:rPr>
              <a:t> : </a:t>
            </a:r>
            <a:r>
              <a:rPr lang="en-US" sz="2000" dirty="0">
                <a:solidFill>
                  <a:schemeClr val="tx1"/>
                </a:solidFill>
                <a:hlinkClick r:id="rId2">
                  <a:extLst>
                    <a:ext uri="{A12FA001-AC4F-418D-AE19-62706E023703}">
                      <ahyp:hlinkClr xmlns:ahyp="http://schemas.microsoft.com/office/drawing/2018/hyperlinkcolor" val="tx"/>
                    </a:ext>
                  </a:extLst>
                </a:hlinkClick>
              </a:rPr>
              <a:t>https://owasp.org/Top10/A01_2021-Broken_Access_Control/</a:t>
            </a:r>
            <a:endParaRPr lang="en-US" sz="2000" dirty="0">
              <a:solidFill>
                <a:schemeClr val="tx1"/>
              </a:solidFill>
            </a:endParaRPr>
          </a:p>
          <a:p>
            <a:pPr marL="50800" indent="0">
              <a:buNone/>
            </a:pPr>
            <a:endParaRPr lang="en-US" sz="2000" dirty="0"/>
          </a:p>
          <a:p>
            <a:pPr marL="50800" indent="0">
              <a:buNone/>
            </a:pPr>
            <a:endParaRPr lang="en-US" dirty="0"/>
          </a:p>
          <a:p>
            <a:pPr marL="50800" indent="0">
              <a:buNone/>
            </a:pPr>
            <a:endParaRPr lang="en-US" dirty="0"/>
          </a:p>
          <a:p>
            <a:pPr marL="50800" indent="0">
              <a:buNone/>
            </a:pPr>
            <a:endParaRPr lang="en-US" dirty="0"/>
          </a:p>
          <a:p>
            <a:pPr marL="50800" indent="0">
              <a:buNone/>
            </a:pPr>
            <a:endParaRPr lang="en-US" dirty="0"/>
          </a:p>
          <a:p>
            <a:pPr marL="50800" indent="0">
              <a:buNone/>
            </a:pPr>
            <a:endParaRPr lang="en-US" dirty="0"/>
          </a:p>
        </p:txBody>
      </p:sp>
      <p:pic>
        <p:nvPicPr>
          <p:cNvPr id="4" name="Picture 2" descr="ibm-logo-1972">
            <a:extLst>
              <a:ext uri="{FF2B5EF4-FFF2-40B4-BE49-F238E27FC236}">
                <a16:creationId xmlns:a16="http://schemas.microsoft.com/office/drawing/2014/main" id="{E08A3170-371C-3481-D9BA-993C96F03D75}"/>
              </a:ext>
            </a:extLst>
          </p:cNvPr>
          <p:cNvPicPr>
            <a:picLocks noChangeAspect="1" noChangeArrowheads="1"/>
          </p:cNvPicPr>
          <p:nvPr/>
        </p:nvPicPr>
        <p:blipFill>
          <a:blip r:embed="rId3">
            <a:alphaModFix amt="20000"/>
            <a:extLst>
              <a:ext uri="{28A0092B-C50C-407E-A947-70E740481C1C}">
                <a14:useLocalDpi xmlns:a14="http://schemas.microsoft.com/office/drawing/2010/main" val="0"/>
              </a:ext>
            </a:extLst>
          </a:blip>
          <a:srcRect/>
          <a:stretch>
            <a:fillRect/>
          </a:stretch>
        </p:blipFill>
        <p:spPr bwMode="auto">
          <a:xfrm>
            <a:off x="-1" y="29496"/>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49063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 shot of a computer&#10;&#10;AI-generated content may be incorrect.">
            <a:extLst>
              <a:ext uri="{FF2B5EF4-FFF2-40B4-BE49-F238E27FC236}">
                <a16:creationId xmlns:a16="http://schemas.microsoft.com/office/drawing/2014/main" id="{98A8D586-B930-FFD0-367F-CE388B59584D}"/>
              </a:ext>
            </a:extLst>
          </p:cNvPr>
          <p:cNvPicPr>
            <a:picLocks noChangeAspect="1"/>
          </p:cNvPicPr>
          <p:nvPr/>
        </p:nvPicPr>
        <p:blipFill>
          <a:blip r:embed="rId2"/>
          <a:stretch>
            <a:fillRect/>
          </a:stretch>
        </p:blipFill>
        <p:spPr>
          <a:xfrm>
            <a:off x="0" y="0"/>
            <a:ext cx="5884606" cy="6858000"/>
          </a:xfrm>
          <a:prstGeom prst="rect">
            <a:avLst/>
          </a:prstGeom>
        </p:spPr>
      </p:pic>
      <p:pic>
        <p:nvPicPr>
          <p:cNvPr id="5" name="Picture 4" descr="A screen shot of a computer&#10;&#10;AI-generated content may be incorrect.">
            <a:extLst>
              <a:ext uri="{FF2B5EF4-FFF2-40B4-BE49-F238E27FC236}">
                <a16:creationId xmlns:a16="http://schemas.microsoft.com/office/drawing/2014/main" id="{F7B0F071-5B47-D000-857E-BEDA87D459CC}"/>
              </a:ext>
            </a:extLst>
          </p:cNvPr>
          <p:cNvPicPr>
            <a:picLocks noChangeAspect="1"/>
          </p:cNvPicPr>
          <p:nvPr/>
        </p:nvPicPr>
        <p:blipFill>
          <a:blip r:embed="rId3"/>
          <a:stretch>
            <a:fillRect/>
          </a:stretch>
        </p:blipFill>
        <p:spPr>
          <a:xfrm>
            <a:off x="5987845" y="0"/>
            <a:ext cx="6204156" cy="6858000"/>
          </a:xfrm>
          <a:prstGeom prst="rect">
            <a:avLst/>
          </a:prstGeom>
        </p:spPr>
      </p:pic>
    </p:spTree>
    <p:extLst>
      <p:ext uri="{BB962C8B-B14F-4D97-AF65-F5344CB8AC3E}">
        <p14:creationId xmlns:p14="http://schemas.microsoft.com/office/powerpoint/2010/main" val="35897627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915068C1-AF2C-CC92-274F-874382FA46AE}"/>
              </a:ext>
            </a:extLst>
          </p:cNvPr>
          <p:cNvPicPr>
            <a:picLocks noChangeAspect="1"/>
          </p:cNvPicPr>
          <p:nvPr/>
        </p:nvPicPr>
        <p:blipFill>
          <a:blip r:embed="rId2"/>
          <a:stretch>
            <a:fillRect/>
          </a:stretch>
        </p:blipFill>
        <p:spPr>
          <a:xfrm>
            <a:off x="0" y="0"/>
            <a:ext cx="5766619" cy="6858000"/>
          </a:xfrm>
          <a:prstGeom prst="rect">
            <a:avLst/>
          </a:prstGeom>
        </p:spPr>
      </p:pic>
      <p:pic>
        <p:nvPicPr>
          <p:cNvPr id="5" name="Picture 4" descr="A screenshot of a computer&#10;&#10;AI-generated content may be incorrect.">
            <a:extLst>
              <a:ext uri="{FF2B5EF4-FFF2-40B4-BE49-F238E27FC236}">
                <a16:creationId xmlns:a16="http://schemas.microsoft.com/office/drawing/2014/main" id="{D6850F91-FBA0-6C2C-4392-8498F1F778AE}"/>
              </a:ext>
            </a:extLst>
          </p:cNvPr>
          <p:cNvPicPr>
            <a:picLocks noChangeAspect="1"/>
          </p:cNvPicPr>
          <p:nvPr/>
        </p:nvPicPr>
        <p:blipFill>
          <a:blip r:embed="rId3"/>
          <a:stretch>
            <a:fillRect/>
          </a:stretch>
        </p:blipFill>
        <p:spPr>
          <a:xfrm>
            <a:off x="6096001" y="0"/>
            <a:ext cx="6096000" cy="6858000"/>
          </a:xfrm>
          <a:prstGeom prst="rect">
            <a:avLst/>
          </a:prstGeom>
        </p:spPr>
      </p:pic>
    </p:spTree>
    <p:extLst>
      <p:ext uri="{BB962C8B-B14F-4D97-AF65-F5344CB8AC3E}">
        <p14:creationId xmlns:p14="http://schemas.microsoft.com/office/powerpoint/2010/main" val="28759639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22"/>
          <p:cNvSpPr txBox="1">
            <a:spLocks noGrp="1"/>
          </p:cNvSpPr>
          <p:nvPr>
            <p:ph type="title"/>
          </p:nvPr>
        </p:nvSpPr>
        <p:spPr>
          <a:xfrm>
            <a:off x="136236" y="78801"/>
            <a:ext cx="10515600" cy="3834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2CC4F4"/>
              </a:buClr>
              <a:buSzPts val="3500"/>
              <a:buFont typeface="Libre Baskerville"/>
              <a:buNone/>
            </a:pPr>
            <a:r>
              <a:rPr lang="en-US" sz="2000" dirty="0">
                <a:solidFill>
                  <a:srgbClr val="2CC4F4"/>
                </a:solidFill>
                <a:latin typeface="Calibri"/>
                <a:ea typeface="Calibri"/>
                <a:cs typeface="Calibri"/>
                <a:sym typeface="Calibri"/>
              </a:rPr>
              <a:t>              </a:t>
            </a:r>
            <a:r>
              <a:rPr lang="en-US" sz="2000" b="1" dirty="0">
                <a:solidFill>
                  <a:schemeClr val="tx1"/>
                </a:solidFill>
                <a:latin typeface="Calibri"/>
                <a:ea typeface="Calibri"/>
                <a:cs typeface="Calibri"/>
                <a:sym typeface="Calibri"/>
              </a:rPr>
              <a:t>Vulnerability List</a:t>
            </a:r>
            <a:endParaRPr sz="2000" b="1" dirty="0">
              <a:solidFill>
                <a:schemeClr val="tx1"/>
              </a:solidFill>
              <a:latin typeface="Calibri"/>
              <a:ea typeface="Calibri"/>
              <a:cs typeface="Calibri"/>
              <a:sym typeface="Calibri"/>
            </a:endParaRPr>
          </a:p>
        </p:txBody>
      </p:sp>
      <p:graphicFrame>
        <p:nvGraphicFramePr>
          <p:cNvPr id="92" name="Google Shape;92;p22"/>
          <p:cNvGraphicFramePr/>
          <p:nvPr>
            <p:extLst>
              <p:ext uri="{D42A27DB-BD31-4B8C-83A1-F6EECF244321}">
                <p14:modId xmlns:p14="http://schemas.microsoft.com/office/powerpoint/2010/main" val="1970612092"/>
              </p:ext>
            </p:extLst>
          </p:nvPr>
        </p:nvGraphicFramePr>
        <p:xfrm>
          <a:off x="253996" y="531304"/>
          <a:ext cx="11684000" cy="6105469"/>
        </p:xfrm>
        <a:graphic>
          <a:graphicData uri="http://schemas.openxmlformats.org/drawingml/2006/table">
            <a:tbl>
              <a:tblPr firstRow="1" bandRow="1">
                <a:noFill/>
              </a:tblPr>
              <a:tblGrid>
                <a:gridCol w="898825">
                  <a:extLst>
                    <a:ext uri="{9D8B030D-6E8A-4147-A177-3AD203B41FA5}">
                      <a16:colId xmlns:a16="http://schemas.microsoft.com/office/drawing/2014/main" val="20000"/>
                    </a:ext>
                  </a:extLst>
                </a:gridCol>
                <a:gridCol w="9407024">
                  <a:extLst>
                    <a:ext uri="{9D8B030D-6E8A-4147-A177-3AD203B41FA5}">
                      <a16:colId xmlns:a16="http://schemas.microsoft.com/office/drawing/2014/main" val="20001"/>
                    </a:ext>
                  </a:extLst>
                </a:gridCol>
                <a:gridCol w="1378151">
                  <a:extLst>
                    <a:ext uri="{9D8B030D-6E8A-4147-A177-3AD203B41FA5}">
                      <a16:colId xmlns:a16="http://schemas.microsoft.com/office/drawing/2014/main" val="20002"/>
                    </a:ext>
                  </a:extLst>
                </a:gridCol>
              </a:tblGrid>
              <a:tr h="1103933">
                <a:tc>
                  <a:txBody>
                    <a:bodyPr/>
                    <a:lstStyle/>
                    <a:p>
                      <a:pPr marL="0" marR="0" lvl="0" indent="0" algn="ctr" rtl="0">
                        <a:lnSpc>
                          <a:spcPct val="100000"/>
                        </a:lnSpc>
                        <a:spcBef>
                          <a:spcPts val="0"/>
                        </a:spcBef>
                        <a:spcAft>
                          <a:spcPts val="0"/>
                        </a:spcAft>
                        <a:buClr>
                          <a:srgbClr val="000000"/>
                        </a:buClr>
                        <a:buSzPts val="1800"/>
                        <a:buFont typeface="Arial"/>
                        <a:buNone/>
                      </a:pPr>
                      <a:r>
                        <a:rPr lang="en-US" sz="2000" b="0" u="none" strike="noStrike" cap="none" dirty="0">
                          <a:solidFill>
                            <a:schemeClr val="accent2">
                              <a:lumMod val="20000"/>
                              <a:lumOff val="80000"/>
                            </a:schemeClr>
                          </a:solidFill>
                        </a:rPr>
                        <a:t>SR. No.</a:t>
                      </a:r>
                      <a:endParaRPr sz="2000" b="0" u="none" strike="noStrike" cap="none" dirty="0">
                        <a:solidFill>
                          <a:schemeClr val="accent2">
                            <a:lumMod val="20000"/>
                            <a:lumOff val="80000"/>
                          </a:schemeClr>
                        </a:solidFill>
                      </a:endParaRPr>
                    </a:p>
                  </a:txBody>
                  <a:tcPr marL="91450" marR="91450" marT="45725" marB="45725" anchor="ctr"/>
                </a:tc>
                <a:tc>
                  <a:txBody>
                    <a:bodyPr/>
                    <a:lstStyle/>
                    <a:p>
                      <a:pPr marL="0" marR="0" lvl="0" indent="0" algn="ctr" rtl="0">
                        <a:lnSpc>
                          <a:spcPct val="100000"/>
                        </a:lnSpc>
                        <a:spcBef>
                          <a:spcPts val="0"/>
                        </a:spcBef>
                        <a:spcAft>
                          <a:spcPts val="0"/>
                        </a:spcAft>
                        <a:buClr>
                          <a:schemeClr val="dk1"/>
                        </a:buClr>
                        <a:buSzPts val="1800"/>
                        <a:buFont typeface="Calibri"/>
                        <a:buNone/>
                      </a:pPr>
                      <a:r>
                        <a:rPr lang="en-US" sz="2000" b="0" u="none" strike="noStrike" cap="none" dirty="0">
                          <a:solidFill>
                            <a:schemeClr val="accent2">
                              <a:lumMod val="20000"/>
                              <a:lumOff val="80000"/>
                            </a:schemeClr>
                          </a:solidFill>
                        </a:rPr>
                        <a:t>Vulnerability Title</a:t>
                      </a:r>
                      <a:endParaRPr sz="2000" b="0" u="none" strike="noStrike" cap="none" dirty="0">
                        <a:solidFill>
                          <a:schemeClr val="accent2">
                            <a:lumMod val="20000"/>
                            <a:lumOff val="80000"/>
                          </a:schemeClr>
                        </a:solidFill>
                      </a:endParaRPr>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1800"/>
                        <a:buFont typeface="Arial"/>
                        <a:buNone/>
                      </a:pPr>
                      <a:r>
                        <a:rPr lang="en-US" sz="2000" b="0" u="none" strike="noStrike" cap="none" dirty="0">
                          <a:solidFill>
                            <a:schemeClr val="accent2">
                              <a:lumMod val="20000"/>
                              <a:lumOff val="80000"/>
                            </a:schemeClr>
                          </a:solidFill>
                        </a:rPr>
                        <a:t>Severity</a:t>
                      </a:r>
                      <a:endParaRPr sz="2000" b="0" u="none" strike="noStrike" cap="none" dirty="0">
                        <a:solidFill>
                          <a:schemeClr val="accent2">
                            <a:lumMod val="20000"/>
                            <a:lumOff val="80000"/>
                          </a:schemeClr>
                        </a:solidFill>
                      </a:endParaRPr>
                    </a:p>
                  </a:txBody>
                  <a:tcPr marL="91450" marR="91450" marT="45725" marB="45725" anchor="ctr"/>
                </a:tc>
                <a:extLst>
                  <a:ext uri="{0D108BD9-81ED-4DB2-BD59-A6C34878D82A}">
                    <a16:rowId xmlns:a16="http://schemas.microsoft.com/office/drawing/2014/main" val="10000"/>
                  </a:ext>
                </a:extLst>
              </a:tr>
              <a:tr h="836626">
                <a:tc>
                  <a:txBody>
                    <a:bodyPr/>
                    <a:lstStyle/>
                    <a:p>
                      <a:pPr marL="342900" marR="0" lvl="0" indent="-342900" algn="ctr" rtl="0">
                        <a:lnSpc>
                          <a:spcPct val="100000"/>
                        </a:lnSpc>
                        <a:spcBef>
                          <a:spcPts val="0"/>
                        </a:spcBef>
                        <a:spcAft>
                          <a:spcPts val="0"/>
                        </a:spcAft>
                        <a:buClr>
                          <a:srgbClr val="000000"/>
                        </a:buClr>
                        <a:buSzPts val="1600"/>
                        <a:buFont typeface="Arial"/>
                        <a:buNone/>
                      </a:pPr>
                      <a:r>
                        <a:rPr lang="en-US" sz="1600" i="0" u="none" strike="noStrike" cap="none">
                          <a:solidFill>
                            <a:schemeClr val="dk1"/>
                          </a:solidFill>
                        </a:rPr>
                        <a:t>1</a:t>
                      </a:r>
                      <a:endParaRPr sz="1600" i="0" u="none" strike="noStrike" cap="none">
                        <a:solidFill>
                          <a:schemeClr val="dk1"/>
                        </a:solidFill>
                      </a:endParaRPr>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dirty="0"/>
                        <a:t> OWASP 1:  Broken Access Control</a:t>
                      </a:r>
                      <a:r>
                        <a:rPr lang="en-US" sz="1600" b="0" i="0" u="none" strike="noStrike" cap="none" dirty="0"/>
                        <a:t>:</a:t>
                      </a:r>
                      <a:r>
                        <a:rPr lang="en-US" sz="1600" i="0" u="none" strike="noStrike" cap="none" dirty="0"/>
                        <a:t>  Admin page accessible without authorization .</a:t>
                      </a:r>
                      <a:endParaRPr sz="1600" u="none" strike="noStrike" cap="none" dirty="0"/>
                    </a:p>
                  </a:txBody>
                  <a:tcPr marL="28575" marR="28575" marT="19050" marB="19050" anchor="ct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u="none" strike="noStrike" cap="none" dirty="0">
                          <a:solidFill>
                            <a:srgbClr val="FF0000"/>
                          </a:solidFill>
                        </a:rPr>
                        <a:t>Critical</a:t>
                      </a:r>
                      <a:endParaRPr sz="1600" u="none" strike="noStrike" cap="none" dirty="0">
                        <a:solidFill>
                          <a:srgbClr val="FF0000"/>
                        </a:solidFill>
                      </a:endParaRPr>
                    </a:p>
                  </a:txBody>
                  <a:tcPr marL="28575" marR="28575" marT="19050" marB="19050" anchor="ctr"/>
                </a:tc>
                <a:extLst>
                  <a:ext uri="{0D108BD9-81ED-4DB2-BD59-A6C34878D82A}">
                    <a16:rowId xmlns:a16="http://schemas.microsoft.com/office/drawing/2014/main" val="10001"/>
                  </a:ext>
                </a:extLst>
              </a:tr>
              <a:tr h="786428">
                <a:tc>
                  <a:txBody>
                    <a:bodyPr/>
                    <a:lstStyle/>
                    <a:p>
                      <a:pPr marL="342900" marR="0" lvl="0" indent="-342900" algn="ctr" rtl="0">
                        <a:lnSpc>
                          <a:spcPct val="100000"/>
                        </a:lnSpc>
                        <a:spcBef>
                          <a:spcPts val="0"/>
                        </a:spcBef>
                        <a:spcAft>
                          <a:spcPts val="0"/>
                        </a:spcAft>
                        <a:buClr>
                          <a:srgbClr val="000000"/>
                        </a:buClr>
                        <a:buSzPts val="1600"/>
                        <a:buFont typeface="Arial"/>
                        <a:buNone/>
                      </a:pPr>
                      <a:r>
                        <a:rPr lang="en-US" sz="1600" i="0" u="none" strike="noStrike" cap="none" dirty="0">
                          <a:solidFill>
                            <a:schemeClr val="dk1"/>
                          </a:solidFill>
                        </a:rPr>
                        <a:t>2</a:t>
                      </a:r>
                      <a:endParaRPr sz="1600" i="0" u="none" strike="noStrike" cap="none" dirty="0">
                        <a:solidFill>
                          <a:schemeClr val="dk1"/>
                        </a:solidFill>
                      </a:endParaRPr>
                    </a:p>
                  </a:txBody>
                  <a:tcPr marL="91450" marR="91450" marT="45725" marB="45725" anchor="ctr">
                    <a:lnB w="12700" cap="flat" cmpd="sng">
                      <a:solidFill>
                        <a:schemeClr val="lt1"/>
                      </a:solidFill>
                      <a:prstDash val="solid"/>
                      <a:round/>
                      <a:headEnd type="none" w="sm" len="sm"/>
                      <a:tailEnd type="none" w="sm" len="sm"/>
                    </a:lnB>
                  </a:tcPr>
                </a:tc>
                <a:tc>
                  <a:txBody>
                    <a:bodyPr/>
                    <a:lstStyle/>
                    <a:p>
                      <a:pPr marL="0" marR="0" lvl="0" indent="0" algn="ctr" rtl="0">
                        <a:lnSpc>
                          <a:spcPct val="90000"/>
                        </a:lnSpc>
                        <a:spcBef>
                          <a:spcPts val="0"/>
                        </a:spcBef>
                        <a:spcAft>
                          <a:spcPts val="0"/>
                        </a:spcAft>
                        <a:buClr>
                          <a:srgbClr val="000000"/>
                        </a:buClr>
                        <a:buSzPts val="1100"/>
                        <a:buFont typeface="Arial"/>
                        <a:buNone/>
                      </a:pPr>
                      <a:r>
                        <a:rPr lang="en-US" sz="1600" b="1" u="none" strike="noStrike" cap="none" dirty="0"/>
                        <a:t>OWASP 3: Injection </a:t>
                      </a:r>
                      <a:r>
                        <a:rPr lang="en-US" sz="1600" b="0" u="none" strike="noStrike" cap="none" dirty="0"/>
                        <a:t>:</a:t>
                      </a:r>
                      <a:r>
                        <a:rPr lang="en-US" sz="1600" u="none" strike="noStrike" cap="none" dirty="0"/>
                        <a:t>  Application is vulnerable to Stored XSS Attacks.</a:t>
                      </a:r>
                      <a:r>
                        <a:rPr lang="en-US" sz="1600" b="1" u="none" strike="noStrike" cap="none" dirty="0"/>
                        <a:t> </a:t>
                      </a:r>
                      <a:endParaRPr sz="1600" u="none" strike="noStrike" cap="none" dirty="0"/>
                    </a:p>
                  </a:txBody>
                  <a:tcPr marL="28575" marR="28575" marT="19050" marB="19050" anchor="ct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u="none" strike="noStrike" cap="none" dirty="0">
                          <a:solidFill>
                            <a:srgbClr val="FF0000"/>
                          </a:solidFill>
                        </a:rPr>
                        <a:t>Critical</a:t>
                      </a:r>
                      <a:endParaRPr sz="1600" u="none" strike="noStrike" cap="none" dirty="0">
                        <a:solidFill>
                          <a:srgbClr val="FF0000"/>
                        </a:solidFill>
                      </a:endParaRPr>
                    </a:p>
                  </a:txBody>
                  <a:tcPr marL="28575" marR="28575" marT="19050" marB="19050" anchor="ctr"/>
                </a:tc>
                <a:extLst>
                  <a:ext uri="{0D108BD9-81ED-4DB2-BD59-A6C34878D82A}">
                    <a16:rowId xmlns:a16="http://schemas.microsoft.com/office/drawing/2014/main" val="10002"/>
                  </a:ext>
                </a:extLst>
              </a:tr>
              <a:tr h="541185">
                <a:tc>
                  <a:txBody>
                    <a:bodyPr/>
                    <a:lstStyle/>
                    <a:p>
                      <a:pPr marL="0" marR="0" lvl="0" indent="0" algn="ctr" rtl="0">
                        <a:lnSpc>
                          <a:spcPct val="100000"/>
                        </a:lnSpc>
                        <a:spcBef>
                          <a:spcPts val="0"/>
                        </a:spcBef>
                        <a:spcAft>
                          <a:spcPts val="0"/>
                        </a:spcAft>
                        <a:buClr>
                          <a:srgbClr val="000000"/>
                        </a:buClr>
                        <a:buSzPts val="1600"/>
                        <a:buFont typeface="Arial"/>
                        <a:buNone/>
                      </a:pPr>
                      <a:r>
                        <a:rPr lang="en-US" sz="1600" i="0" u="none" strike="noStrike" cap="none" dirty="0">
                          <a:solidFill>
                            <a:schemeClr val="dk1"/>
                          </a:solidFill>
                        </a:rPr>
                        <a:t>3</a:t>
                      </a:r>
                      <a:endParaRPr sz="1600" i="0" u="none" strike="noStrike" cap="none" dirty="0">
                        <a:solidFill>
                          <a:schemeClr val="dk1"/>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tcPr>
                </a:tc>
                <a:tc>
                  <a:txBody>
                    <a:bodyPr/>
                    <a:lstStyle/>
                    <a:p>
                      <a:pPr marL="0" marR="0" lvl="0" indent="0" algn="ctr" defTabSz="457200" rtl="0" eaLnBrk="1" fontAlgn="auto" latinLnBrk="0" hangingPunct="1">
                        <a:lnSpc>
                          <a:spcPct val="90000"/>
                        </a:lnSpc>
                        <a:spcBef>
                          <a:spcPts val="0"/>
                        </a:spcBef>
                        <a:spcAft>
                          <a:spcPts val="0"/>
                        </a:spcAft>
                        <a:buClr>
                          <a:srgbClr val="000000"/>
                        </a:buClr>
                        <a:buSzPts val="1600"/>
                        <a:buFont typeface="Arial"/>
                        <a:buNone/>
                        <a:tabLst/>
                        <a:defRPr/>
                      </a:pPr>
                      <a:r>
                        <a:rPr lang="en-US" sz="1600" b="1" u="none" strike="noStrike" cap="none" dirty="0"/>
                        <a:t>OWASP 3: Injection </a:t>
                      </a:r>
                      <a:r>
                        <a:rPr lang="en-US" sz="1600" b="0" u="none" strike="noStrike" cap="none" dirty="0"/>
                        <a:t>:</a:t>
                      </a:r>
                      <a:r>
                        <a:rPr lang="en-US" sz="1600" u="none" strike="noStrike" cap="none" dirty="0"/>
                        <a:t>  Application is vulnerable to Reflected XSS Attacks.</a:t>
                      </a:r>
                      <a:endParaRPr lang="en-US" sz="1600" b="0" i="0" u="none" strike="noStrike" cap="none" dirty="0">
                        <a:solidFill>
                          <a:schemeClr val="dk1"/>
                        </a:solidFill>
                        <a:latin typeface="Calibri"/>
                        <a:ea typeface="Calibri"/>
                        <a:cs typeface="Calibri"/>
                        <a:sym typeface="Calibri"/>
                      </a:endParaRPr>
                    </a:p>
                    <a:p>
                      <a:pPr marL="0" marR="0" lvl="0" indent="0" algn="ctr" rtl="0">
                        <a:lnSpc>
                          <a:spcPct val="90000"/>
                        </a:lnSpc>
                        <a:spcBef>
                          <a:spcPts val="0"/>
                        </a:spcBef>
                        <a:spcAft>
                          <a:spcPts val="0"/>
                        </a:spcAft>
                        <a:buClr>
                          <a:srgbClr val="000000"/>
                        </a:buClr>
                        <a:buSzPts val="1600"/>
                        <a:buFont typeface="Arial"/>
                        <a:buNone/>
                      </a:pPr>
                      <a:r>
                        <a:rPr lang="en-US" sz="1600" b="1" u="none" strike="noStrike" cap="none" dirty="0"/>
                        <a:t> </a:t>
                      </a:r>
                      <a:endParaRPr sz="1600" u="none" strike="noStrike" cap="none" dirty="0"/>
                    </a:p>
                  </a:txBody>
                  <a:tcPr marL="28575" marR="28575" marT="19050" marB="19050" anchor="ctr">
                    <a:lnL w="12700" cap="flat" cmpd="sng">
                      <a:solidFill>
                        <a:schemeClr val="lt1"/>
                      </a:solidFill>
                      <a:prstDash val="solid"/>
                      <a:round/>
                      <a:headEnd type="none" w="sm" len="sm"/>
                      <a:tailEnd type="none" w="sm" len="sm"/>
                    </a:ln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u="none" strike="noStrike" cap="none" dirty="0">
                          <a:solidFill>
                            <a:srgbClr val="FF0000"/>
                          </a:solidFill>
                          <a:latin typeface="Calibri"/>
                          <a:ea typeface="Calibri"/>
                          <a:cs typeface="Calibri"/>
                          <a:sym typeface="Calibri"/>
                        </a:rPr>
                        <a:t>Critical</a:t>
                      </a:r>
                      <a:endParaRPr sz="1600" b="1" u="none" strike="noStrike" cap="none" dirty="0">
                        <a:solidFill>
                          <a:srgbClr val="FF0000"/>
                        </a:solidFill>
                      </a:endParaRPr>
                    </a:p>
                  </a:txBody>
                  <a:tcPr marL="28575" marR="28575" marT="19050" marB="19050" anchor="ctr"/>
                </a:tc>
                <a:extLst>
                  <a:ext uri="{0D108BD9-81ED-4DB2-BD59-A6C34878D82A}">
                    <a16:rowId xmlns:a16="http://schemas.microsoft.com/office/drawing/2014/main" val="10003"/>
                  </a:ext>
                </a:extLst>
              </a:tr>
              <a:tr h="596514">
                <a:tc>
                  <a:txBody>
                    <a:bodyPr/>
                    <a:lstStyle/>
                    <a:p>
                      <a:pPr marL="0" marR="0" lvl="0" indent="0" algn="ctr" rtl="0">
                        <a:lnSpc>
                          <a:spcPct val="100000"/>
                        </a:lnSpc>
                        <a:spcBef>
                          <a:spcPts val="0"/>
                        </a:spcBef>
                        <a:spcAft>
                          <a:spcPts val="0"/>
                        </a:spcAft>
                        <a:buClr>
                          <a:srgbClr val="000000"/>
                        </a:buClr>
                        <a:buSzPts val="1600"/>
                        <a:buFont typeface="Arial"/>
                        <a:buNone/>
                      </a:pPr>
                      <a:r>
                        <a:rPr lang="en-US" sz="1600" i="0" u="none" strike="noStrike" cap="none">
                          <a:solidFill>
                            <a:schemeClr val="dk1"/>
                          </a:solidFill>
                        </a:rPr>
                        <a:t>4</a:t>
                      </a:r>
                      <a:endParaRPr sz="1600" i="0" u="none" strike="noStrike" cap="none">
                        <a:solidFill>
                          <a:schemeClr val="dk1"/>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defTabSz="457200" rtl="0" eaLnBrk="1" fontAlgn="auto" latinLnBrk="0" hangingPunct="1">
                        <a:lnSpc>
                          <a:spcPct val="100000"/>
                        </a:lnSpc>
                        <a:spcBef>
                          <a:spcPts val="0"/>
                        </a:spcBef>
                        <a:spcAft>
                          <a:spcPts val="0"/>
                        </a:spcAft>
                        <a:buClr>
                          <a:srgbClr val="000000"/>
                        </a:buClr>
                        <a:buSzPts val="1600"/>
                        <a:buFont typeface="Arial"/>
                        <a:buNone/>
                        <a:tabLst/>
                        <a:defRPr/>
                      </a:pPr>
                      <a:r>
                        <a:rPr lang="en-US" sz="1600" b="1" u="none" strike="noStrike" cap="none" dirty="0"/>
                        <a:t> OWASP 5: Security Misconfiguration</a:t>
                      </a:r>
                      <a:r>
                        <a:rPr lang="en-US" sz="1600" u="none" strike="noStrike" cap="none" dirty="0"/>
                        <a:t> : Invalid Certificate/Connection is not Secure,</a:t>
                      </a:r>
                    </a:p>
                    <a:p>
                      <a:pPr marL="0" marR="0" lvl="0" indent="0" algn="ctr" rtl="0">
                        <a:lnSpc>
                          <a:spcPct val="100000"/>
                        </a:lnSpc>
                        <a:spcBef>
                          <a:spcPts val="0"/>
                        </a:spcBef>
                        <a:spcAft>
                          <a:spcPts val="0"/>
                        </a:spcAft>
                        <a:buClr>
                          <a:srgbClr val="000000"/>
                        </a:buClr>
                        <a:buSzPts val="1600"/>
                        <a:buFont typeface="Arial"/>
                        <a:buNone/>
                      </a:pPr>
                      <a:endParaRPr sz="1600" u="none" strike="noStrike" cap="none" dirty="0"/>
                    </a:p>
                  </a:txBody>
                  <a:tcPr marL="28575" marR="28575" marT="19050" marB="19050" anchor="ctr">
                    <a:lnL w="12700" cap="flat" cmpd="sng">
                      <a:solidFill>
                        <a:schemeClr val="lt1"/>
                      </a:solidFill>
                      <a:prstDash val="solid"/>
                      <a:round/>
                      <a:headEnd type="none" w="sm" len="sm"/>
                      <a:tailEnd type="none" w="sm" len="sm"/>
                    </a:ln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u="none" strike="noStrike" cap="none" dirty="0">
                          <a:solidFill>
                            <a:srgbClr val="FF0000"/>
                          </a:solidFill>
                          <a:latin typeface="Calibri"/>
                          <a:ea typeface="Calibri"/>
                          <a:cs typeface="Calibri"/>
                          <a:sym typeface="Calibri"/>
                        </a:rPr>
                        <a:t>Critical</a:t>
                      </a:r>
                      <a:endParaRPr sz="1600" b="1" u="none" strike="noStrike" cap="none" dirty="0">
                        <a:solidFill>
                          <a:srgbClr val="FF0000"/>
                        </a:solidFill>
                      </a:endParaRPr>
                    </a:p>
                  </a:txBody>
                  <a:tcPr marL="28575" marR="28575" marT="19050" marB="19050" anchor="ctr"/>
                </a:tc>
                <a:extLst>
                  <a:ext uri="{0D108BD9-81ED-4DB2-BD59-A6C34878D82A}">
                    <a16:rowId xmlns:a16="http://schemas.microsoft.com/office/drawing/2014/main" val="10004"/>
                  </a:ext>
                </a:extLst>
              </a:tr>
              <a:tr h="760738">
                <a:tc>
                  <a:txBody>
                    <a:bodyPr/>
                    <a:lstStyle/>
                    <a:p>
                      <a:pPr marL="0" marR="0" lvl="0" indent="0" algn="ctr" rtl="0">
                        <a:lnSpc>
                          <a:spcPct val="100000"/>
                        </a:lnSpc>
                        <a:spcBef>
                          <a:spcPts val="0"/>
                        </a:spcBef>
                        <a:spcAft>
                          <a:spcPts val="0"/>
                        </a:spcAft>
                        <a:buClr>
                          <a:srgbClr val="000000"/>
                        </a:buClr>
                        <a:buSzPts val="1600"/>
                        <a:buFont typeface="Arial"/>
                        <a:buNone/>
                      </a:pPr>
                      <a:r>
                        <a:rPr lang="en-US" sz="1600" i="0" u="none" strike="noStrike" cap="none">
                          <a:solidFill>
                            <a:schemeClr val="dk1"/>
                          </a:solidFill>
                        </a:rPr>
                        <a:t>5</a:t>
                      </a:r>
                      <a:endParaRPr sz="1600" i="0" u="none" strike="noStrike" cap="none">
                        <a:solidFill>
                          <a:schemeClr val="dk1"/>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defTabSz="457200" rtl="0" eaLnBrk="1" fontAlgn="auto" latinLnBrk="0" hangingPunct="1">
                        <a:lnSpc>
                          <a:spcPct val="100000"/>
                        </a:lnSpc>
                        <a:spcBef>
                          <a:spcPts val="0"/>
                        </a:spcBef>
                        <a:spcAft>
                          <a:spcPts val="0"/>
                        </a:spcAft>
                        <a:buClr>
                          <a:srgbClr val="000000"/>
                        </a:buClr>
                        <a:buSzPts val="1600"/>
                        <a:buFont typeface="Arial"/>
                        <a:buNone/>
                        <a:tabLst/>
                        <a:defRPr/>
                      </a:pPr>
                      <a:r>
                        <a:rPr lang="en-US" sz="1600" b="1" u="none" strike="noStrike" cap="none" dirty="0"/>
                        <a:t>OWASP 7: Identification And Authorization Failures </a:t>
                      </a:r>
                      <a:r>
                        <a:rPr lang="en-US" sz="1600" b="0" u="none" strike="noStrike" cap="none" dirty="0"/>
                        <a:t>: </a:t>
                      </a:r>
                      <a:r>
                        <a:rPr lang="en-US" sz="1600" u="none" strike="noStrike" cap="none" dirty="0"/>
                        <a:t>Application is Vulnerable to Default Credentials.</a:t>
                      </a:r>
                    </a:p>
                  </a:txBody>
                  <a:tcPr marL="91425" marR="91425" marT="91425" marB="91425" anchor="ctr">
                    <a:lnL w="12700" cap="flat" cmpd="sng">
                      <a:solidFill>
                        <a:schemeClr val="lt1"/>
                      </a:solidFill>
                      <a:prstDash val="solid"/>
                      <a:round/>
                      <a:headEnd type="none" w="sm" len="sm"/>
                      <a:tailEnd type="none" w="sm" len="sm"/>
                    </a:ln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u="none" strike="noStrike" cap="none" dirty="0">
                          <a:solidFill>
                            <a:srgbClr val="FF0000"/>
                          </a:solidFill>
                          <a:latin typeface="Calibri"/>
                          <a:ea typeface="Calibri"/>
                          <a:cs typeface="Calibri"/>
                          <a:sym typeface="Calibri"/>
                        </a:rPr>
                        <a:t>Critical</a:t>
                      </a:r>
                      <a:endParaRPr sz="1600" u="none" strike="noStrike" cap="none" dirty="0">
                        <a:solidFill>
                          <a:srgbClr val="FF0000"/>
                        </a:solidFill>
                        <a:latin typeface="Calibri"/>
                        <a:ea typeface="Calibri"/>
                        <a:cs typeface="Calibri"/>
                        <a:sym typeface="Calibri"/>
                      </a:endParaRPr>
                    </a:p>
                  </a:txBody>
                  <a:tcPr marL="91425" marR="91425" marT="91425" marB="91425" anchor="ctr"/>
                </a:tc>
                <a:extLst>
                  <a:ext uri="{0D108BD9-81ED-4DB2-BD59-A6C34878D82A}">
                    <a16:rowId xmlns:a16="http://schemas.microsoft.com/office/drawing/2014/main" val="10005"/>
                  </a:ext>
                </a:extLst>
              </a:tr>
              <a:tr h="760738">
                <a:tc>
                  <a:txBody>
                    <a:bodyPr/>
                    <a:lstStyle/>
                    <a:p>
                      <a:pPr marL="0" marR="0" lvl="0" indent="0" algn="ctr" rtl="0">
                        <a:lnSpc>
                          <a:spcPct val="100000"/>
                        </a:lnSpc>
                        <a:spcBef>
                          <a:spcPts val="0"/>
                        </a:spcBef>
                        <a:spcAft>
                          <a:spcPts val="0"/>
                        </a:spcAft>
                        <a:buClr>
                          <a:srgbClr val="000000"/>
                        </a:buClr>
                        <a:buSzPts val="1600"/>
                        <a:buFont typeface="Arial"/>
                        <a:buNone/>
                      </a:pPr>
                      <a:r>
                        <a:rPr lang="en-US" sz="1600" i="0" u="none" strike="noStrike" cap="none">
                          <a:solidFill>
                            <a:schemeClr val="dk1"/>
                          </a:solidFill>
                        </a:rPr>
                        <a:t>6</a:t>
                      </a:r>
                      <a:endParaRPr sz="1600" i="0" u="none" strike="noStrike" cap="none">
                        <a:solidFill>
                          <a:schemeClr val="dk1"/>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defTabSz="457200" rtl="0" eaLnBrk="1" fontAlgn="auto" latinLnBrk="0" hangingPunct="1">
                        <a:lnSpc>
                          <a:spcPct val="100000"/>
                        </a:lnSpc>
                        <a:spcBef>
                          <a:spcPts val="0"/>
                        </a:spcBef>
                        <a:spcAft>
                          <a:spcPts val="0"/>
                        </a:spcAft>
                        <a:buClr>
                          <a:srgbClr val="000000"/>
                        </a:buClr>
                        <a:buSzPts val="1600"/>
                        <a:buFont typeface="Arial"/>
                        <a:buNone/>
                        <a:tabLst/>
                        <a:defRPr/>
                      </a:pPr>
                      <a:r>
                        <a:rPr lang="en-US" sz="1600" b="1" u="none" strike="noStrike" cap="none" dirty="0"/>
                        <a:t>OWASP 6: Vulnerable And Outdated Components </a:t>
                      </a:r>
                      <a:r>
                        <a:rPr lang="en-US" sz="1600" b="0" u="none" strike="noStrike" cap="none" dirty="0"/>
                        <a:t>: Java script Library 1.8.2 is Vulnerable to XSS attacks.</a:t>
                      </a:r>
                      <a:endParaRPr lang="en-US" sz="1600" u="none" strike="noStrike" cap="none" dirty="0"/>
                    </a:p>
                  </a:txBody>
                  <a:tcPr marL="91425" marR="91425" marT="91425" marB="91425" anchor="ctr">
                    <a:lnL w="12700" cap="flat" cmpd="sng">
                      <a:solidFill>
                        <a:schemeClr val="lt1"/>
                      </a:solidFill>
                      <a:prstDash val="solid"/>
                      <a:round/>
                      <a:headEnd type="none" w="sm" len="sm"/>
                      <a:tailEnd type="none" w="sm" len="sm"/>
                    </a:ln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u="none" strike="noStrike" cap="none" dirty="0">
                          <a:solidFill>
                            <a:srgbClr val="FF0000"/>
                          </a:solidFill>
                          <a:latin typeface="Calibri"/>
                          <a:ea typeface="Calibri"/>
                          <a:cs typeface="Calibri"/>
                          <a:sym typeface="Calibri"/>
                        </a:rPr>
                        <a:t>Critical</a:t>
                      </a:r>
                      <a:endParaRPr sz="1600" u="none" strike="noStrike" cap="none" dirty="0">
                        <a:solidFill>
                          <a:srgbClr val="FF0000"/>
                        </a:solidFill>
                        <a:latin typeface="Calibri"/>
                        <a:ea typeface="Calibri"/>
                        <a:cs typeface="Calibri"/>
                        <a:sym typeface="Calibri"/>
                      </a:endParaRPr>
                    </a:p>
                  </a:txBody>
                  <a:tcPr marL="91425" marR="91425" marT="91425" marB="91425" anchor="ctr"/>
                </a:tc>
                <a:extLst>
                  <a:ext uri="{0D108BD9-81ED-4DB2-BD59-A6C34878D82A}">
                    <a16:rowId xmlns:a16="http://schemas.microsoft.com/office/drawing/2014/main" val="10006"/>
                  </a:ext>
                </a:extLst>
              </a:tr>
              <a:tr h="719307">
                <a:tc>
                  <a:txBody>
                    <a:bodyPr/>
                    <a:lstStyle/>
                    <a:p>
                      <a:pPr marL="0" marR="0" lvl="0" indent="0" algn="ctr" rtl="0">
                        <a:lnSpc>
                          <a:spcPct val="100000"/>
                        </a:lnSpc>
                        <a:spcBef>
                          <a:spcPts val="0"/>
                        </a:spcBef>
                        <a:spcAft>
                          <a:spcPts val="0"/>
                        </a:spcAft>
                        <a:buClr>
                          <a:srgbClr val="000000"/>
                        </a:buClr>
                        <a:buSzPts val="1600"/>
                        <a:buFont typeface="Arial"/>
                        <a:buNone/>
                      </a:pPr>
                      <a:r>
                        <a:rPr lang="en-US" sz="1600" i="0" u="none" strike="noStrike" cap="none" dirty="0">
                          <a:solidFill>
                            <a:schemeClr val="dk1"/>
                          </a:solidFill>
                        </a:rPr>
                        <a:t>7</a:t>
                      </a:r>
                      <a:endParaRPr sz="1600" i="0" u="none" strike="noStrike" cap="none" dirty="0">
                        <a:solidFill>
                          <a:schemeClr val="dk1"/>
                        </a:solidFill>
                      </a:endParaRPr>
                    </a:p>
                  </a:txBody>
                  <a:tcPr marL="91450" marR="91450" marT="45725" marB="45725" anchor="ctr">
                    <a:lnL w="12700" cap="flat" cmpd="sng">
                      <a:solidFill>
                        <a:schemeClr val="lt1"/>
                      </a:solidFill>
                      <a:prstDash val="solid"/>
                      <a:round/>
                      <a:headEnd type="none" w="sm" len="sm"/>
                      <a:tailEnd type="none" w="sm" len="sm"/>
                    </a:lnL>
                    <a:lnR w="12700" cap="flat" cmpd="sng" algn="ctr">
                      <a:solidFill>
                        <a:schemeClr val="lt1"/>
                      </a:solidFill>
                      <a:prstDash val="solid"/>
                      <a:round/>
                      <a:headEnd type="none" w="sm" len="sm"/>
                      <a:tailEnd type="none" w="sm" len="sm"/>
                    </a:lnR>
                    <a:lnT w="12700" cap="flat" cmpd="sng" algn="ctr">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i="0" u="none" strike="noStrike" cap="none" dirty="0"/>
                        <a:t> </a:t>
                      </a:r>
                      <a:r>
                        <a:rPr lang="en-US" sz="1600" b="1" i="0" u="none" strike="noStrike" cap="none" dirty="0"/>
                        <a:t>OWASP 3: Injection</a:t>
                      </a:r>
                      <a:r>
                        <a:rPr lang="en-US" sz="1600" b="1" u="none" strike="noStrike" cap="none" dirty="0"/>
                        <a:t> </a:t>
                      </a:r>
                      <a:r>
                        <a:rPr lang="en-US" sz="1600" b="0" u="none" strike="noStrike" cap="none" dirty="0"/>
                        <a:t>: </a:t>
                      </a:r>
                      <a:r>
                        <a:rPr lang="en-US" sz="1600" b="0" i="0" u="none" strike="noStrike" cap="none" dirty="0"/>
                        <a:t>Application is Vulnerable to Clickjacking attack.</a:t>
                      </a:r>
                      <a:endParaRPr sz="1600" i="0" u="none" strike="noStrike" cap="none" dirty="0"/>
                    </a:p>
                  </a:txBody>
                  <a:tcPr marL="28575" marR="28575" marT="19050" marB="19050" anchor="ctr">
                    <a:lnL w="12700" cap="flat" cmpd="sng" algn="ctr">
                      <a:solidFill>
                        <a:schemeClr val="lt1"/>
                      </a:solidFill>
                      <a:prstDash val="solid"/>
                      <a:round/>
                      <a:headEnd type="none" w="sm" len="sm"/>
                      <a:tailEnd type="none" w="sm" len="sm"/>
                    </a:ln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u="none" strike="noStrike" cap="none" dirty="0">
                          <a:solidFill>
                            <a:srgbClr val="C00000"/>
                          </a:solidFill>
                        </a:rPr>
                        <a:t>High</a:t>
                      </a:r>
                      <a:endParaRPr sz="1600" u="none" strike="noStrike" cap="none" dirty="0">
                        <a:solidFill>
                          <a:srgbClr val="C00000"/>
                        </a:solidFill>
                      </a:endParaRPr>
                    </a:p>
                  </a:txBody>
                  <a:tcPr marL="28575" marR="28575" marT="19050" marB="19050" anchor="ctr"/>
                </a:tc>
                <a:extLst>
                  <a:ext uri="{0D108BD9-81ED-4DB2-BD59-A6C34878D82A}">
                    <a16:rowId xmlns:a16="http://schemas.microsoft.com/office/drawing/2014/main" val="10009"/>
                  </a:ext>
                </a:extLst>
              </a:tr>
            </a:tbl>
          </a:graphicData>
        </a:graphic>
      </p:graphicFrame>
      <p:pic>
        <p:nvPicPr>
          <p:cNvPr id="2" name="Picture 2" descr="ibm-logo-1972">
            <a:extLst>
              <a:ext uri="{FF2B5EF4-FFF2-40B4-BE49-F238E27FC236}">
                <a16:creationId xmlns:a16="http://schemas.microsoft.com/office/drawing/2014/main" id="{4EBB9CB9-DCBF-DA08-4A8D-065A4ABDE7CF}"/>
              </a:ext>
            </a:extLst>
          </p:cNvPr>
          <p:cNvPicPr>
            <a:picLocks noChangeAspect="1" noChangeArrowheads="1"/>
          </p:cNvPicPr>
          <p:nvPr/>
        </p:nvPicPr>
        <p:blipFill>
          <a:blip r:embed="rId3">
            <a:alphaModFix amt="20000"/>
            <a:extLst>
              <a:ext uri="{28A0092B-C50C-407E-A947-70E740481C1C}">
                <a14:useLocalDpi xmlns:a14="http://schemas.microsoft.com/office/drawing/2010/main" val="0"/>
              </a:ext>
            </a:extLst>
          </a:blip>
          <a:srcRect/>
          <a:stretch>
            <a:fillRect/>
          </a:stretch>
        </p:blipFill>
        <p:spPr bwMode="auto">
          <a:xfrm>
            <a:off x="-1" y="29496"/>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graphicFrame>
        <p:nvGraphicFramePr>
          <p:cNvPr id="100" name="Google Shape;100;p7"/>
          <p:cNvGraphicFramePr/>
          <p:nvPr>
            <p:extLst>
              <p:ext uri="{D42A27DB-BD31-4B8C-83A1-F6EECF244321}">
                <p14:modId xmlns:p14="http://schemas.microsoft.com/office/powerpoint/2010/main" val="2307226448"/>
              </p:ext>
            </p:extLst>
          </p:nvPr>
        </p:nvGraphicFramePr>
        <p:xfrm>
          <a:off x="280219" y="191729"/>
          <a:ext cx="11727631" cy="6666270"/>
        </p:xfrm>
        <a:graphic>
          <a:graphicData uri="http://schemas.openxmlformats.org/drawingml/2006/table">
            <a:tbl>
              <a:tblPr firstRow="1" bandRow="1">
                <a:noFill/>
              </a:tblPr>
              <a:tblGrid>
                <a:gridCol w="692752">
                  <a:extLst>
                    <a:ext uri="{9D8B030D-6E8A-4147-A177-3AD203B41FA5}">
                      <a16:colId xmlns:a16="http://schemas.microsoft.com/office/drawing/2014/main" val="20000"/>
                    </a:ext>
                  </a:extLst>
                </a:gridCol>
                <a:gridCol w="9606464">
                  <a:extLst>
                    <a:ext uri="{9D8B030D-6E8A-4147-A177-3AD203B41FA5}">
                      <a16:colId xmlns:a16="http://schemas.microsoft.com/office/drawing/2014/main" val="20001"/>
                    </a:ext>
                  </a:extLst>
                </a:gridCol>
                <a:gridCol w="1428415">
                  <a:extLst>
                    <a:ext uri="{9D8B030D-6E8A-4147-A177-3AD203B41FA5}">
                      <a16:colId xmlns:a16="http://schemas.microsoft.com/office/drawing/2014/main" val="20002"/>
                    </a:ext>
                  </a:extLst>
                </a:gridCol>
              </a:tblGrid>
              <a:tr h="784217">
                <a:tc>
                  <a:txBody>
                    <a:bodyPr/>
                    <a:lstStyle/>
                    <a:p>
                      <a:pPr marL="0" marR="0" lvl="0" indent="0" algn="ctr" rtl="0">
                        <a:lnSpc>
                          <a:spcPct val="100000"/>
                        </a:lnSpc>
                        <a:spcBef>
                          <a:spcPts val="0"/>
                        </a:spcBef>
                        <a:spcAft>
                          <a:spcPts val="0"/>
                        </a:spcAft>
                        <a:buClr>
                          <a:srgbClr val="000000"/>
                        </a:buClr>
                        <a:buSzPts val="1800"/>
                        <a:buFont typeface="Arial"/>
                        <a:buNone/>
                      </a:pPr>
                      <a:r>
                        <a:rPr lang="en-US" sz="2000" b="0" u="none" strike="noStrike" cap="none" dirty="0">
                          <a:solidFill>
                            <a:schemeClr val="accent2">
                              <a:lumMod val="20000"/>
                              <a:lumOff val="80000"/>
                            </a:schemeClr>
                          </a:solidFill>
                        </a:rPr>
                        <a:t>SR. No.</a:t>
                      </a:r>
                      <a:endParaRPr sz="2000" b="0" u="none" strike="noStrike" cap="none" dirty="0">
                        <a:solidFill>
                          <a:schemeClr val="accent2">
                            <a:lumMod val="20000"/>
                            <a:lumOff val="80000"/>
                          </a:schemeClr>
                        </a:solidFill>
                      </a:endParaRPr>
                    </a:p>
                  </a:txBody>
                  <a:tcPr marL="91450" marR="91450" marT="45725" marB="45725" anchor="ctr">
                    <a:lnB w="381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chemeClr val="dk1"/>
                        </a:buClr>
                        <a:buSzPts val="1800"/>
                        <a:buFont typeface="Calibri"/>
                        <a:buNone/>
                      </a:pPr>
                      <a:r>
                        <a:rPr lang="en-US" sz="2000" b="0" u="none" strike="noStrike" cap="none" dirty="0">
                          <a:solidFill>
                            <a:schemeClr val="accent2">
                              <a:lumMod val="20000"/>
                              <a:lumOff val="80000"/>
                            </a:schemeClr>
                          </a:solidFill>
                        </a:rPr>
                        <a:t>Vulnerability Title</a:t>
                      </a:r>
                      <a:endParaRPr sz="2000" b="0" u="none" strike="noStrike" cap="none" dirty="0">
                        <a:solidFill>
                          <a:schemeClr val="accent2">
                            <a:lumMod val="20000"/>
                            <a:lumOff val="80000"/>
                          </a:schemeClr>
                        </a:solidFill>
                      </a:endParaRPr>
                    </a:p>
                  </a:txBody>
                  <a:tcPr marL="91450" marR="91450" marT="45725" marB="45725" anchor="ctr">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000" b="0" u="none" strike="noStrike" cap="none" dirty="0">
                          <a:solidFill>
                            <a:schemeClr val="accent2">
                              <a:lumMod val="20000"/>
                              <a:lumOff val="80000"/>
                            </a:schemeClr>
                          </a:solidFill>
                        </a:rPr>
                        <a:t>Severity</a:t>
                      </a:r>
                      <a:endParaRPr sz="2000" b="0" u="none" strike="noStrike" cap="none" dirty="0">
                        <a:solidFill>
                          <a:schemeClr val="accent2">
                            <a:lumMod val="20000"/>
                            <a:lumOff val="80000"/>
                          </a:schemeClr>
                        </a:solidFill>
                      </a:endParaRPr>
                    </a:p>
                  </a:txBody>
                  <a:tcPr marL="91450" marR="91450" marT="45725" marB="45725" anchor="ctr">
                    <a:lnB w="12700" cap="flat" cmpd="sng" algn="ctr">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588154">
                <a:tc>
                  <a:txBody>
                    <a:bodyPr/>
                    <a:lstStyle/>
                    <a:p>
                      <a:pPr marL="0" marR="0" lvl="0" indent="0" algn="ctr" rtl="0">
                        <a:lnSpc>
                          <a:spcPct val="100000"/>
                        </a:lnSpc>
                        <a:spcBef>
                          <a:spcPts val="0"/>
                        </a:spcBef>
                        <a:spcAft>
                          <a:spcPts val="0"/>
                        </a:spcAft>
                        <a:buClr>
                          <a:srgbClr val="000000"/>
                        </a:buClr>
                        <a:buSzPts val="1600"/>
                        <a:buFont typeface="Arial"/>
                        <a:buNone/>
                      </a:pPr>
                      <a:r>
                        <a:rPr lang="en-US" sz="1600" i="0" u="none" strike="noStrike" cap="none" dirty="0">
                          <a:solidFill>
                            <a:schemeClr val="dk1"/>
                          </a:solidFill>
                        </a:rPr>
                        <a:t>8</a:t>
                      </a:r>
                      <a:endParaRPr sz="1600" i="0" u="none" strike="noStrike" cap="none" dirty="0">
                        <a:solidFill>
                          <a:schemeClr val="dk1"/>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1" u="none" strike="noStrike" cap="none" dirty="0">
                          <a:solidFill>
                            <a:schemeClr val="dk1"/>
                          </a:solidFill>
                        </a:rPr>
                        <a:t>OWASP 7: </a:t>
                      </a:r>
                      <a:r>
                        <a:rPr lang="en-US" sz="1600" b="1" u="none" strike="noStrike" cap="none" dirty="0"/>
                        <a:t>Identification And Authorization Failures : </a:t>
                      </a:r>
                      <a:r>
                        <a:rPr lang="en-US" sz="1600" u="none" strike="noStrike" cap="none" dirty="0"/>
                        <a:t>Application is Vulnerable to Brute Force Attack.</a:t>
                      </a:r>
                      <a:endParaRPr sz="1600" u="none" strike="noStrike" cap="none" dirty="0">
                        <a:solidFill>
                          <a:schemeClr val="dk1"/>
                        </a:solidFill>
                      </a:endParaRPr>
                    </a:p>
                  </a:txBody>
                  <a:tcPr marL="28575" marR="28575" marT="19050" marB="19050"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600"/>
                        <a:buFont typeface="Arial"/>
                        <a:buNone/>
                      </a:pPr>
                      <a:r>
                        <a:rPr lang="en-IN" sz="1600" u="none" strike="noStrike" cap="none" dirty="0">
                          <a:solidFill>
                            <a:srgbClr val="C00000"/>
                          </a:solidFill>
                        </a:rPr>
                        <a:t>H</a:t>
                      </a:r>
                      <a:r>
                        <a:rPr lang="en-US" sz="1600" u="none" strike="noStrike" cap="none" dirty="0">
                          <a:solidFill>
                            <a:srgbClr val="C00000"/>
                          </a:solidFill>
                        </a:rPr>
                        <a:t>igh</a:t>
                      </a:r>
                      <a:endParaRPr sz="1600" u="none" strike="noStrike" cap="none" dirty="0">
                        <a:solidFill>
                          <a:srgbClr val="C00000"/>
                        </a:solidFill>
                      </a:endParaRPr>
                    </a:p>
                  </a:txBody>
                  <a:tcPr marL="28575" marR="28575" marT="19050" marB="19050" anchor="ctr">
                    <a:lnL w="12700" cap="flat" cmpd="sng" algn="ctr">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lgn="ctr">
                      <a:solidFill>
                        <a:schemeClr val="lt1"/>
                      </a:solidFill>
                      <a:prstDash val="solid"/>
                      <a:round/>
                      <a:headEnd type="none" w="sm" len="sm"/>
                      <a:tailEnd type="none" w="sm" len="sm"/>
                    </a:lnT>
                    <a:lnB w="38100" cap="flat" cmpd="sng" algn="ctr">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860922">
                <a:tc>
                  <a:txBody>
                    <a:bodyPr/>
                    <a:lstStyle/>
                    <a:p>
                      <a:pPr marL="342900" marR="0" lvl="0" indent="-342900" algn="ctr" rtl="0">
                        <a:lnSpc>
                          <a:spcPct val="100000"/>
                        </a:lnSpc>
                        <a:spcBef>
                          <a:spcPts val="0"/>
                        </a:spcBef>
                        <a:spcAft>
                          <a:spcPts val="0"/>
                        </a:spcAft>
                        <a:buClr>
                          <a:srgbClr val="000000"/>
                        </a:buClr>
                        <a:buSzPts val="1600"/>
                        <a:buFont typeface="Arial"/>
                        <a:buNone/>
                      </a:pPr>
                      <a:r>
                        <a:rPr lang="en-US" sz="1600" i="0" u="none" strike="noStrike" cap="none" dirty="0">
                          <a:solidFill>
                            <a:schemeClr val="dk1"/>
                          </a:solidFill>
                        </a:rPr>
                        <a:t>9</a:t>
                      </a:r>
                      <a:endParaRPr sz="1600" i="0" u="none" strike="noStrike" cap="none" dirty="0">
                        <a:solidFill>
                          <a:schemeClr val="dk1"/>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defTabSz="457200" rtl="0" eaLnBrk="1" fontAlgn="auto" latinLnBrk="0" hangingPunct="1">
                        <a:lnSpc>
                          <a:spcPct val="100000"/>
                        </a:lnSpc>
                        <a:spcBef>
                          <a:spcPts val="0"/>
                        </a:spcBef>
                        <a:spcAft>
                          <a:spcPts val="0"/>
                        </a:spcAft>
                        <a:buClr>
                          <a:srgbClr val="000000"/>
                        </a:buClr>
                        <a:buSzPts val="1600"/>
                        <a:buFont typeface="Arial"/>
                        <a:buNone/>
                        <a:tabLst/>
                        <a:defRPr/>
                      </a:pPr>
                      <a:r>
                        <a:rPr lang="en-US" sz="1600" b="1" u="none" strike="noStrike" cap="none" dirty="0">
                          <a:solidFill>
                            <a:schemeClr val="dk1"/>
                          </a:solidFill>
                        </a:rPr>
                        <a:t>OWASP 7: </a:t>
                      </a:r>
                      <a:r>
                        <a:rPr lang="en-US" sz="1600" b="1" u="none" strike="noStrike" cap="none" dirty="0"/>
                        <a:t>Identification And Authorization Failures</a:t>
                      </a:r>
                      <a:r>
                        <a:rPr lang="en-US" sz="1600" b="1" u="none" strike="noStrike" cap="none" dirty="0">
                          <a:solidFill>
                            <a:schemeClr val="dk1"/>
                          </a:solidFill>
                        </a:rPr>
                        <a:t> </a:t>
                      </a:r>
                      <a:r>
                        <a:rPr lang="en-US" sz="1600" b="0" u="none" strike="noStrike" cap="none" dirty="0">
                          <a:solidFill>
                            <a:schemeClr val="dk1"/>
                          </a:solidFill>
                        </a:rPr>
                        <a:t>:</a:t>
                      </a:r>
                      <a:r>
                        <a:rPr lang="en-US" sz="1600" b="1" u="none" strike="noStrike" cap="none" dirty="0">
                          <a:solidFill>
                            <a:schemeClr val="dk1"/>
                          </a:solidFill>
                        </a:rPr>
                        <a:t> </a:t>
                      </a:r>
                      <a:r>
                        <a:rPr lang="en-US" sz="1600" b="0" u="none" strike="noStrike" cap="none" dirty="0">
                          <a:solidFill>
                            <a:schemeClr val="dk1"/>
                          </a:solidFill>
                        </a:rPr>
                        <a:t>Account is not getting Locked for Invalid Login attempts.</a:t>
                      </a:r>
                    </a:p>
                    <a:p>
                      <a:pPr marL="0" marR="0" lvl="0" indent="0" algn="ctr" rtl="0">
                        <a:lnSpc>
                          <a:spcPct val="100000"/>
                        </a:lnSpc>
                        <a:spcBef>
                          <a:spcPts val="0"/>
                        </a:spcBef>
                        <a:spcAft>
                          <a:spcPts val="0"/>
                        </a:spcAft>
                        <a:buClr>
                          <a:srgbClr val="000000"/>
                        </a:buClr>
                        <a:buSzPts val="1600"/>
                        <a:buFont typeface="Arial"/>
                        <a:buNone/>
                      </a:pPr>
                      <a:endParaRPr sz="1600" u="none" strike="noStrike" cap="none" dirty="0">
                        <a:solidFill>
                          <a:schemeClr val="dk1"/>
                        </a:solidFill>
                      </a:endParaRPr>
                    </a:p>
                  </a:txBody>
                  <a:tcPr marL="28575" marR="28575" marT="19050" marB="19050" anchor="ctr">
                    <a:lnL w="12700" cap="flat" cmpd="sng">
                      <a:solidFill>
                        <a:schemeClr val="lt1"/>
                      </a:solidFill>
                      <a:prstDash val="solid"/>
                      <a:round/>
                      <a:headEnd type="none" w="sm" len="sm"/>
                      <a:tailEnd type="none" w="sm" len="sm"/>
                    </a:lnL>
                    <a:lnT w="38100" cap="flat" cmpd="sng">
                      <a:solidFill>
                        <a:schemeClr val="lt1"/>
                      </a:solidFill>
                      <a:prstDash val="solid"/>
                      <a:round/>
                      <a:headEnd type="none" w="sm" len="sm"/>
                      <a:tailEnd type="none" w="sm" len="sm"/>
                    </a:lnT>
                  </a:tcPr>
                </a:tc>
                <a:tc>
                  <a:txBody>
                    <a:bodyPr/>
                    <a:lstStyle/>
                    <a:p>
                      <a:pPr marL="0" marR="0" lvl="0" indent="0" algn="ctr" defTabSz="457200" rtl="0" eaLnBrk="1" fontAlgn="auto" latinLnBrk="0" hangingPunct="1">
                        <a:lnSpc>
                          <a:spcPct val="100000"/>
                        </a:lnSpc>
                        <a:spcBef>
                          <a:spcPts val="0"/>
                        </a:spcBef>
                        <a:spcAft>
                          <a:spcPts val="0"/>
                        </a:spcAft>
                        <a:buClr>
                          <a:srgbClr val="000000"/>
                        </a:buClr>
                        <a:buSzPts val="1600"/>
                        <a:buFont typeface="Arial"/>
                        <a:buNone/>
                        <a:tabLst/>
                        <a:defRPr/>
                      </a:pPr>
                      <a:r>
                        <a:rPr lang="en-US" sz="1600" u="none" strike="noStrike" cap="none" dirty="0">
                          <a:solidFill>
                            <a:srgbClr val="FFC000"/>
                          </a:solidFill>
                        </a:rPr>
                        <a:t>Medium</a:t>
                      </a:r>
                    </a:p>
                    <a:p>
                      <a:pPr marL="0" marR="0" lvl="0" indent="0" algn="ctr" rtl="0">
                        <a:lnSpc>
                          <a:spcPct val="100000"/>
                        </a:lnSpc>
                        <a:spcBef>
                          <a:spcPts val="0"/>
                        </a:spcBef>
                        <a:spcAft>
                          <a:spcPts val="0"/>
                        </a:spcAft>
                        <a:buClr>
                          <a:srgbClr val="000000"/>
                        </a:buClr>
                        <a:buSzPts val="1600"/>
                        <a:buFont typeface="Arial"/>
                        <a:buNone/>
                      </a:pPr>
                      <a:endParaRPr lang="en-IN" sz="1600" u="none" strike="noStrike" cap="none" dirty="0">
                        <a:solidFill>
                          <a:srgbClr val="C00000"/>
                        </a:solidFill>
                      </a:endParaRPr>
                    </a:p>
                  </a:txBody>
                  <a:tcPr marL="28575" marR="28575" marT="19050" marB="19050" anchor="ctr">
                    <a:lnT w="38100" cap="flat" cmpd="sng" algn="ctr">
                      <a:solidFill>
                        <a:schemeClr val="lt1"/>
                      </a:solidFill>
                      <a:prstDash val="solid"/>
                      <a:round/>
                      <a:headEnd type="none" w="sm" len="sm"/>
                      <a:tailEnd type="none" w="sm" len="sm"/>
                    </a:lnT>
                  </a:tcPr>
                </a:tc>
                <a:extLst>
                  <a:ext uri="{0D108BD9-81ED-4DB2-BD59-A6C34878D82A}">
                    <a16:rowId xmlns:a16="http://schemas.microsoft.com/office/drawing/2014/main" val="10002"/>
                  </a:ext>
                </a:extLst>
              </a:tr>
              <a:tr h="860922">
                <a:tc>
                  <a:txBody>
                    <a:bodyPr/>
                    <a:lstStyle/>
                    <a:p>
                      <a:pPr marL="342900" marR="0" lvl="0" indent="-342900" algn="ctr" rtl="0">
                        <a:lnSpc>
                          <a:spcPct val="100000"/>
                        </a:lnSpc>
                        <a:spcBef>
                          <a:spcPts val="0"/>
                        </a:spcBef>
                        <a:spcAft>
                          <a:spcPts val="0"/>
                        </a:spcAft>
                        <a:buClr>
                          <a:srgbClr val="000000"/>
                        </a:buClr>
                        <a:buSzPts val="1600"/>
                        <a:buFont typeface="Arial"/>
                        <a:buNone/>
                      </a:pPr>
                      <a:r>
                        <a:rPr lang="en-US" sz="1600" i="0" u="none" strike="noStrike" cap="none" dirty="0">
                          <a:solidFill>
                            <a:schemeClr val="dk1"/>
                          </a:solidFill>
                        </a:rPr>
                        <a:t>10</a:t>
                      </a:r>
                      <a:endParaRPr sz="1600" i="0" u="none" strike="noStrike" cap="none" dirty="0">
                        <a:solidFill>
                          <a:schemeClr val="dk1"/>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defTabSz="457200" rtl="0" eaLnBrk="1" fontAlgn="auto" latinLnBrk="0" hangingPunct="1">
                        <a:lnSpc>
                          <a:spcPct val="100000"/>
                        </a:lnSpc>
                        <a:spcBef>
                          <a:spcPts val="0"/>
                        </a:spcBef>
                        <a:spcAft>
                          <a:spcPts val="0"/>
                        </a:spcAft>
                        <a:buClr>
                          <a:schemeClr val="dk1"/>
                        </a:buClr>
                        <a:buSzPts val="1800"/>
                        <a:buFont typeface="Quattrocento Sans"/>
                        <a:buNone/>
                        <a:tabLst/>
                        <a:defRPr/>
                      </a:pPr>
                      <a:r>
                        <a:rPr lang="en-US" sz="1600" b="1" u="none" strike="noStrike" cap="none" dirty="0">
                          <a:solidFill>
                            <a:schemeClr val="dk1"/>
                          </a:solidFill>
                        </a:rPr>
                        <a:t>OWASP 7: </a:t>
                      </a:r>
                      <a:r>
                        <a:rPr lang="en-US" sz="1600" b="1" u="none" strike="noStrike" cap="none" dirty="0"/>
                        <a:t>Identification And Authorization Failures</a:t>
                      </a:r>
                      <a:r>
                        <a:rPr lang="en-US" sz="1600" b="1" u="none" strike="noStrike" cap="none" dirty="0">
                          <a:solidFill>
                            <a:schemeClr val="dk1"/>
                          </a:solidFill>
                        </a:rPr>
                        <a:t> </a:t>
                      </a:r>
                      <a:r>
                        <a:rPr lang="en-US" sz="1600" b="0" u="none" strike="noStrike" cap="none" dirty="0">
                          <a:solidFill>
                            <a:schemeClr val="dk1"/>
                          </a:solidFill>
                        </a:rPr>
                        <a:t>: </a:t>
                      </a:r>
                      <a:r>
                        <a:rPr lang="en-US" sz="1600" u="none" strike="noStrike" cap="none" dirty="0"/>
                        <a:t>Application is Accepting Weak Password without any Special Character or Numerical value</a:t>
                      </a:r>
                      <a:endParaRPr lang="en-US" sz="1600" u="none" strike="noStrike" cap="none" dirty="0">
                        <a:solidFill>
                          <a:schemeClr val="dk1"/>
                        </a:solidFill>
                      </a:endParaRPr>
                    </a:p>
                    <a:p>
                      <a:pPr marL="0" marR="0" lvl="0" indent="0" algn="ctr" rtl="0">
                        <a:lnSpc>
                          <a:spcPct val="100000"/>
                        </a:lnSpc>
                        <a:spcBef>
                          <a:spcPts val="0"/>
                        </a:spcBef>
                        <a:spcAft>
                          <a:spcPts val="0"/>
                        </a:spcAft>
                        <a:buClr>
                          <a:schemeClr val="dk1"/>
                        </a:buClr>
                        <a:buSzPts val="1800"/>
                        <a:buFont typeface="Quattrocento Sans"/>
                        <a:buNone/>
                      </a:pPr>
                      <a:endParaRPr lang="en-US" sz="1600" i="0" u="none" strike="noStrike" cap="none" dirty="0">
                        <a:solidFill>
                          <a:schemeClr val="dk1"/>
                        </a:solidFill>
                      </a:endParaRPr>
                    </a:p>
                  </a:txBody>
                  <a:tcPr marL="28575" marR="28575" marT="19050" marB="19050" anchor="ctr">
                    <a:lnL w="12700" cap="flat" cmpd="sng">
                      <a:solidFill>
                        <a:schemeClr val="lt1"/>
                      </a:solidFill>
                      <a:prstDash val="solid"/>
                      <a:round/>
                      <a:headEnd type="none" w="sm" len="sm"/>
                      <a:tailEnd type="none" w="sm" len="sm"/>
                    </a:lnL>
                  </a:tcPr>
                </a:tc>
                <a:tc>
                  <a:txBody>
                    <a:bodyPr/>
                    <a:lstStyle/>
                    <a:p>
                      <a:pPr marL="0" marR="0" lvl="0" indent="0" algn="ctr" defTabSz="457200" rtl="0" eaLnBrk="1" fontAlgn="auto" latinLnBrk="0" hangingPunct="1">
                        <a:lnSpc>
                          <a:spcPct val="100000"/>
                        </a:lnSpc>
                        <a:spcBef>
                          <a:spcPts val="0"/>
                        </a:spcBef>
                        <a:spcAft>
                          <a:spcPts val="0"/>
                        </a:spcAft>
                        <a:buClr>
                          <a:srgbClr val="000000"/>
                        </a:buClr>
                        <a:buSzPts val="1600"/>
                        <a:buFont typeface="Arial"/>
                        <a:buNone/>
                        <a:tabLst/>
                        <a:defRPr/>
                      </a:pPr>
                      <a:r>
                        <a:rPr lang="en-US" sz="1600" u="none" strike="noStrike" cap="none" dirty="0">
                          <a:solidFill>
                            <a:srgbClr val="FFC000"/>
                          </a:solidFill>
                        </a:rPr>
                        <a:t>Medium</a:t>
                      </a:r>
                    </a:p>
                    <a:p>
                      <a:pPr marL="0" marR="0" lvl="0" indent="0" algn="ctr" rtl="0">
                        <a:lnSpc>
                          <a:spcPct val="100000"/>
                        </a:lnSpc>
                        <a:spcBef>
                          <a:spcPts val="0"/>
                        </a:spcBef>
                        <a:spcAft>
                          <a:spcPts val="0"/>
                        </a:spcAft>
                        <a:buClr>
                          <a:srgbClr val="000000"/>
                        </a:buClr>
                        <a:buSzPts val="1600"/>
                        <a:buFont typeface="Arial"/>
                        <a:buNone/>
                      </a:pPr>
                      <a:endParaRPr sz="1600" u="none" strike="noStrike" cap="none" dirty="0">
                        <a:solidFill>
                          <a:srgbClr val="FFC000"/>
                        </a:solidFill>
                      </a:endParaRPr>
                    </a:p>
                  </a:txBody>
                  <a:tcPr marL="28575" marR="28575" marT="19050" marB="19050" anchor="ctr"/>
                </a:tc>
                <a:extLst>
                  <a:ext uri="{0D108BD9-81ED-4DB2-BD59-A6C34878D82A}">
                    <a16:rowId xmlns:a16="http://schemas.microsoft.com/office/drawing/2014/main" val="10003"/>
                  </a:ext>
                </a:extLst>
              </a:tr>
              <a:tr h="860922">
                <a:tc>
                  <a:txBody>
                    <a:bodyPr/>
                    <a:lstStyle/>
                    <a:p>
                      <a:pPr marL="342900" marR="0" lvl="0" indent="-342900" algn="ctr" rtl="0">
                        <a:lnSpc>
                          <a:spcPct val="100000"/>
                        </a:lnSpc>
                        <a:spcBef>
                          <a:spcPts val="0"/>
                        </a:spcBef>
                        <a:spcAft>
                          <a:spcPts val="0"/>
                        </a:spcAft>
                        <a:buClr>
                          <a:schemeClr val="dk1"/>
                        </a:buClr>
                        <a:buSzPts val="1600"/>
                        <a:buFont typeface="Arial"/>
                        <a:buNone/>
                      </a:pPr>
                      <a:r>
                        <a:rPr lang="en-US" sz="1600" u="none" strike="noStrike" cap="none" dirty="0"/>
                        <a:t>11</a:t>
                      </a:r>
                      <a:endParaRPr sz="1600" u="none" strike="noStrike" cap="none" dirty="0"/>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defTabSz="457200" rtl="0" eaLnBrk="1" fontAlgn="auto" latinLnBrk="0" hangingPunct="1">
                        <a:lnSpc>
                          <a:spcPct val="100000"/>
                        </a:lnSpc>
                        <a:spcBef>
                          <a:spcPts val="0"/>
                        </a:spcBef>
                        <a:spcAft>
                          <a:spcPts val="0"/>
                        </a:spcAft>
                        <a:buClr>
                          <a:srgbClr val="000000"/>
                        </a:buClr>
                        <a:buSzPts val="1600"/>
                        <a:buFont typeface="Arial"/>
                        <a:buNone/>
                        <a:tabLst/>
                        <a:defRPr/>
                      </a:pPr>
                      <a:r>
                        <a:rPr lang="en-US" sz="1600" b="1" u="none" strike="noStrike" cap="none" dirty="0">
                          <a:solidFill>
                            <a:schemeClr val="dk1"/>
                          </a:solidFill>
                        </a:rPr>
                        <a:t>OWASP 7: </a:t>
                      </a:r>
                      <a:r>
                        <a:rPr lang="en-US" sz="1600" b="1" u="none" strike="noStrike" cap="none" dirty="0"/>
                        <a:t>Identification And Authorization Failures</a:t>
                      </a:r>
                      <a:r>
                        <a:rPr lang="en-US" sz="1600" b="1" u="none" strike="noStrike" cap="none" dirty="0">
                          <a:solidFill>
                            <a:schemeClr val="dk1"/>
                          </a:solidFill>
                        </a:rPr>
                        <a:t> : </a:t>
                      </a:r>
                      <a:r>
                        <a:rPr lang="en-US" sz="1600" b="0" u="none" strike="noStrike" cap="none" dirty="0">
                          <a:solidFill>
                            <a:schemeClr val="dk1"/>
                          </a:solidFill>
                        </a:rPr>
                        <a:t>Credentials send every time for Important Transaction.</a:t>
                      </a:r>
                    </a:p>
                    <a:p>
                      <a:pPr marL="0" marR="0" lvl="0" indent="0" algn="ctr" rtl="0">
                        <a:lnSpc>
                          <a:spcPct val="100000"/>
                        </a:lnSpc>
                        <a:spcBef>
                          <a:spcPts val="0"/>
                        </a:spcBef>
                        <a:spcAft>
                          <a:spcPts val="0"/>
                        </a:spcAft>
                        <a:buClr>
                          <a:srgbClr val="000000"/>
                        </a:buClr>
                        <a:buSzPts val="1600"/>
                        <a:buFont typeface="Arial"/>
                        <a:buNone/>
                      </a:pPr>
                      <a:endParaRPr sz="1600" u="none" strike="noStrike" cap="none" dirty="0">
                        <a:solidFill>
                          <a:schemeClr val="dk1"/>
                        </a:solidFill>
                      </a:endParaRPr>
                    </a:p>
                  </a:txBody>
                  <a:tcPr marL="28575" marR="28575" marT="19050" marB="19050" anchor="ctr">
                    <a:lnL w="12700" cap="flat" cmpd="sng">
                      <a:solidFill>
                        <a:schemeClr val="lt1"/>
                      </a:solidFill>
                      <a:prstDash val="solid"/>
                      <a:round/>
                      <a:headEnd type="none" w="sm" len="sm"/>
                      <a:tailEnd type="none" w="sm" len="sm"/>
                    </a:lnL>
                  </a:tcPr>
                </a:tc>
                <a:tc>
                  <a:txBody>
                    <a:bodyPr/>
                    <a:lstStyle/>
                    <a:p>
                      <a:pPr marL="0" marR="0" lvl="0" indent="0" algn="ctr" defTabSz="457200" rtl="0" eaLnBrk="1" fontAlgn="auto" latinLnBrk="0" hangingPunct="1">
                        <a:lnSpc>
                          <a:spcPct val="100000"/>
                        </a:lnSpc>
                        <a:spcBef>
                          <a:spcPts val="0"/>
                        </a:spcBef>
                        <a:spcAft>
                          <a:spcPts val="0"/>
                        </a:spcAft>
                        <a:buClr>
                          <a:srgbClr val="000000"/>
                        </a:buClr>
                        <a:buSzPts val="1600"/>
                        <a:buFont typeface="Arial"/>
                        <a:buNone/>
                        <a:tabLst/>
                        <a:defRPr/>
                      </a:pPr>
                      <a:r>
                        <a:rPr lang="en-IN" sz="1600" u="none" strike="noStrike" cap="none" dirty="0">
                          <a:solidFill>
                            <a:srgbClr val="FFC000"/>
                          </a:solidFill>
                        </a:rPr>
                        <a:t>Medium</a:t>
                      </a:r>
                    </a:p>
                    <a:p>
                      <a:pPr marL="0" marR="0" lvl="0" indent="0" algn="ctr" rtl="0">
                        <a:lnSpc>
                          <a:spcPct val="100000"/>
                        </a:lnSpc>
                        <a:spcBef>
                          <a:spcPts val="0"/>
                        </a:spcBef>
                        <a:spcAft>
                          <a:spcPts val="0"/>
                        </a:spcAft>
                        <a:buClr>
                          <a:srgbClr val="000000"/>
                        </a:buClr>
                        <a:buSzPts val="1600"/>
                        <a:buFont typeface="Arial"/>
                        <a:buNone/>
                      </a:pPr>
                      <a:endParaRPr sz="1600" u="none" strike="noStrike" cap="none" dirty="0">
                        <a:solidFill>
                          <a:srgbClr val="FFC000"/>
                        </a:solidFill>
                      </a:endParaRPr>
                    </a:p>
                  </a:txBody>
                  <a:tcPr marL="28575" marR="28575" marT="19050" marB="19050" anchor="ctr"/>
                </a:tc>
                <a:extLst>
                  <a:ext uri="{0D108BD9-81ED-4DB2-BD59-A6C34878D82A}">
                    <a16:rowId xmlns:a16="http://schemas.microsoft.com/office/drawing/2014/main" val="10004"/>
                  </a:ext>
                </a:extLst>
              </a:tr>
              <a:tr h="588154">
                <a:tc>
                  <a:txBody>
                    <a:bodyPr/>
                    <a:lstStyle/>
                    <a:p>
                      <a:pPr marL="0" marR="0" lvl="0" indent="0" algn="ctr" rtl="0">
                        <a:lnSpc>
                          <a:spcPct val="100000"/>
                        </a:lnSpc>
                        <a:spcBef>
                          <a:spcPts val="0"/>
                        </a:spcBef>
                        <a:spcAft>
                          <a:spcPts val="0"/>
                        </a:spcAft>
                        <a:buClr>
                          <a:srgbClr val="000000"/>
                        </a:buClr>
                        <a:buSzPts val="1600"/>
                        <a:buFont typeface="Arial"/>
                        <a:buNone/>
                      </a:pPr>
                      <a:r>
                        <a:rPr lang="en-US" sz="1600" i="0" u="none" strike="noStrike" cap="none" dirty="0">
                          <a:solidFill>
                            <a:schemeClr val="dk1"/>
                          </a:solidFill>
                        </a:rPr>
                        <a:t>12</a:t>
                      </a:r>
                      <a:endParaRPr sz="1600" i="0" u="none" strike="noStrike" cap="none" dirty="0">
                        <a:solidFill>
                          <a:schemeClr val="dk1"/>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defTabSz="457200" rtl="0" eaLnBrk="1" fontAlgn="auto" latinLnBrk="0" hangingPunct="1">
                        <a:lnSpc>
                          <a:spcPct val="100000"/>
                        </a:lnSpc>
                        <a:spcBef>
                          <a:spcPts val="0"/>
                        </a:spcBef>
                        <a:spcAft>
                          <a:spcPts val="0"/>
                        </a:spcAft>
                        <a:buClr>
                          <a:srgbClr val="000000"/>
                        </a:buClr>
                        <a:buSzPts val="1600"/>
                        <a:buFont typeface="Arial"/>
                        <a:buNone/>
                        <a:tabLst/>
                        <a:defRPr/>
                      </a:pPr>
                      <a:r>
                        <a:rPr lang="en-US" sz="1600" b="1" u="none" strike="noStrike" cap="none" dirty="0"/>
                        <a:t>OWASP 5: Security Misconfiguration </a:t>
                      </a:r>
                      <a:r>
                        <a:rPr lang="en-US" sz="1600" b="0" u="none" strike="noStrike" cap="none" dirty="0"/>
                        <a:t>:</a:t>
                      </a:r>
                      <a:r>
                        <a:rPr lang="en-US" sz="1600" u="none" strike="noStrike" cap="none" dirty="0"/>
                        <a:t> </a:t>
                      </a:r>
                      <a:r>
                        <a:rPr lang="en-US" sz="1600" u="none" strike="noStrike" cap="none" dirty="0">
                          <a:solidFill>
                            <a:schemeClr val="dk1"/>
                          </a:solidFill>
                        </a:rPr>
                        <a:t>Application is Vulnerable To CORS Attack.</a:t>
                      </a:r>
                    </a:p>
                    <a:p>
                      <a:pPr marL="0" marR="0" lvl="0" indent="0" algn="ctr" rtl="0">
                        <a:lnSpc>
                          <a:spcPct val="100000"/>
                        </a:lnSpc>
                        <a:spcBef>
                          <a:spcPts val="0"/>
                        </a:spcBef>
                        <a:spcAft>
                          <a:spcPts val="0"/>
                        </a:spcAft>
                        <a:buClr>
                          <a:srgbClr val="000000"/>
                        </a:buClr>
                        <a:buSzPts val="1600"/>
                        <a:buFont typeface="Arial"/>
                        <a:buNone/>
                      </a:pPr>
                      <a:endParaRPr sz="1600" b="0" u="none" strike="noStrike" cap="none" dirty="0">
                        <a:solidFill>
                          <a:schemeClr val="dk1"/>
                        </a:solidFill>
                      </a:endParaRPr>
                    </a:p>
                  </a:txBody>
                  <a:tcPr marL="28575" marR="28575" marT="19050" marB="19050" anchor="ctr">
                    <a:lnL w="12700" cap="flat" cmpd="sng">
                      <a:solidFill>
                        <a:schemeClr val="lt1"/>
                      </a:solidFill>
                      <a:prstDash val="solid"/>
                      <a:round/>
                      <a:headEnd type="none" w="sm" len="sm"/>
                      <a:tailEnd type="none" w="sm" len="sm"/>
                    </a:lnL>
                  </a:tcPr>
                </a:tc>
                <a:tc>
                  <a:txBody>
                    <a:bodyPr/>
                    <a:lstStyle/>
                    <a:p>
                      <a:pPr marL="0" marR="0" lvl="0" indent="0" algn="ctr" defTabSz="457200" rtl="0" eaLnBrk="1" fontAlgn="auto" latinLnBrk="0" hangingPunct="1">
                        <a:lnSpc>
                          <a:spcPct val="100000"/>
                        </a:lnSpc>
                        <a:spcBef>
                          <a:spcPts val="0"/>
                        </a:spcBef>
                        <a:spcAft>
                          <a:spcPts val="0"/>
                        </a:spcAft>
                        <a:buClr>
                          <a:srgbClr val="000000"/>
                        </a:buClr>
                        <a:buSzPts val="1600"/>
                        <a:buFont typeface="Arial"/>
                        <a:buNone/>
                        <a:tabLst/>
                        <a:defRPr/>
                      </a:pPr>
                      <a:r>
                        <a:rPr lang="en-IN" sz="1600" u="none" strike="noStrike" cap="none" dirty="0">
                          <a:solidFill>
                            <a:srgbClr val="FFC000"/>
                          </a:solidFill>
                        </a:rPr>
                        <a:t>Medium</a:t>
                      </a:r>
                    </a:p>
                    <a:p>
                      <a:pPr marL="0" marR="0" lvl="0" indent="0" algn="ctr" rtl="0">
                        <a:lnSpc>
                          <a:spcPct val="100000"/>
                        </a:lnSpc>
                        <a:spcBef>
                          <a:spcPts val="0"/>
                        </a:spcBef>
                        <a:spcAft>
                          <a:spcPts val="0"/>
                        </a:spcAft>
                        <a:buClr>
                          <a:srgbClr val="000000"/>
                        </a:buClr>
                        <a:buSzPts val="1600"/>
                        <a:buFont typeface="Arial"/>
                        <a:buNone/>
                      </a:pPr>
                      <a:endParaRPr sz="1600" u="none" strike="noStrike" cap="none" dirty="0">
                        <a:solidFill>
                          <a:srgbClr val="FFC000"/>
                        </a:solidFill>
                      </a:endParaRPr>
                    </a:p>
                  </a:txBody>
                  <a:tcPr marL="28575" marR="28575" marT="19050" marB="19050" anchor="ctr"/>
                </a:tc>
                <a:extLst>
                  <a:ext uri="{0D108BD9-81ED-4DB2-BD59-A6C34878D82A}">
                    <a16:rowId xmlns:a16="http://schemas.microsoft.com/office/drawing/2014/main" val="10005"/>
                  </a:ext>
                </a:extLst>
              </a:tr>
              <a:tr h="860922">
                <a:tc>
                  <a:txBody>
                    <a:bodyPr/>
                    <a:lstStyle/>
                    <a:p>
                      <a:pPr marL="0" marR="0" lvl="0" indent="0" algn="ctr" rtl="0">
                        <a:lnSpc>
                          <a:spcPct val="100000"/>
                        </a:lnSpc>
                        <a:spcBef>
                          <a:spcPts val="0"/>
                        </a:spcBef>
                        <a:spcAft>
                          <a:spcPts val="0"/>
                        </a:spcAft>
                        <a:buClr>
                          <a:srgbClr val="000000"/>
                        </a:buClr>
                        <a:buSzPts val="1600"/>
                        <a:buFont typeface="Arial"/>
                        <a:buNone/>
                      </a:pPr>
                      <a:r>
                        <a:rPr lang="en-US" sz="1600" i="0" u="none" strike="noStrike" cap="none" dirty="0">
                          <a:solidFill>
                            <a:schemeClr val="dk1"/>
                          </a:solidFill>
                        </a:rPr>
                        <a:t>13</a:t>
                      </a:r>
                      <a:endParaRPr sz="1600" i="0" u="none" strike="noStrike" cap="none" dirty="0">
                        <a:solidFill>
                          <a:schemeClr val="dk1"/>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defTabSz="457200" rtl="0" eaLnBrk="1" fontAlgn="auto" latinLnBrk="0" hangingPunct="1">
                        <a:lnSpc>
                          <a:spcPct val="100000"/>
                        </a:lnSpc>
                        <a:spcBef>
                          <a:spcPts val="0"/>
                        </a:spcBef>
                        <a:spcAft>
                          <a:spcPts val="0"/>
                        </a:spcAft>
                        <a:buClr>
                          <a:srgbClr val="000000"/>
                        </a:buClr>
                        <a:buSzPts val="1600"/>
                        <a:buFont typeface="Arial"/>
                        <a:buNone/>
                        <a:tabLst/>
                        <a:defRPr/>
                      </a:pPr>
                      <a:r>
                        <a:rPr lang="en-US" sz="1600" b="1" u="none" strike="noStrike" cap="none" dirty="0">
                          <a:solidFill>
                            <a:schemeClr val="dk1"/>
                          </a:solidFill>
                        </a:rPr>
                        <a:t>OWASP 7: </a:t>
                      </a:r>
                      <a:r>
                        <a:rPr lang="en-US" sz="1600" b="1" u="none" strike="noStrike" cap="none" dirty="0"/>
                        <a:t>Identification And Authorization Failures</a:t>
                      </a:r>
                      <a:r>
                        <a:rPr lang="en-US" sz="1600" b="1" u="none" strike="noStrike" cap="none" dirty="0">
                          <a:solidFill>
                            <a:schemeClr val="dk1"/>
                          </a:solidFill>
                        </a:rPr>
                        <a:t> </a:t>
                      </a:r>
                      <a:r>
                        <a:rPr lang="en-US" sz="1600" b="0" u="none" strike="noStrike" cap="none" dirty="0"/>
                        <a:t>:</a:t>
                      </a:r>
                      <a:r>
                        <a:rPr lang="en-US" sz="1600" u="none" strike="noStrike" cap="none" dirty="0"/>
                        <a:t> </a:t>
                      </a:r>
                      <a:r>
                        <a:rPr lang="en-US" sz="1600" u="none" strike="noStrike" cap="none" dirty="0">
                          <a:solidFill>
                            <a:schemeClr val="dk1"/>
                          </a:solidFill>
                        </a:rPr>
                        <a:t>Application Supports PUT, DELETE, TRACE, OPTIONS, PATCH HTTP method</a:t>
                      </a:r>
                    </a:p>
                    <a:p>
                      <a:pPr marL="0" marR="0" lvl="0" indent="0" algn="ctr" rtl="0">
                        <a:lnSpc>
                          <a:spcPct val="100000"/>
                        </a:lnSpc>
                        <a:spcBef>
                          <a:spcPts val="0"/>
                        </a:spcBef>
                        <a:spcAft>
                          <a:spcPts val="0"/>
                        </a:spcAft>
                        <a:buClr>
                          <a:srgbClr val="000000"/>
                        </a:buClr>
                        <a:buSzPts val="1600"/>
                        <a:buFont typeface="Arial"/>
                        <a:buNone/>
                      </a:pPr>
                      <a:endParaRPr sz="1600" b="0" u="none" strike="noStrike" cap="none" dirty="0">
                        <a:solidFill>
                          <a:schemeClr val="dk1"/>
                        </a:solidFill>
                      </a:endParaRPr>
                    </a:p>
                  </a:txBody>
                  <a:tcPr marL="28575" marR="28575" marT="19050" marB="19050" anchor="ctr">
                    <a:lnL w="12700" cap="flat" cmpd="sng">
                      <a:solidFill>
                        <a:schemeClr val="lt1"/>
                      </a:solidFill>
                      <a:prstDash val="solid"/>
                      <a:round/>
                      <a:headEnd type="none" w="sm" len="sm"/>
                      <a:tailEnd type="none" w="sm" len="sm"/>
                    </a:ln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u="none" strike="noStrike" cap="none" dirty="0">
                          <a:solidFill>
                            <a:srgbClr val="92D050"/>
                          </a:solidFill>
                        </a:rPr>
                        <a:t>Low</a:t>
                      </a:r>
                      <a:endParaRPr sz="1600" u="none" strike="noStrike" cap="none" dirty="0">
                        <a:solidFill>
                          <a:srgbClr val="92D050"/>
                        </a:solidFill>
                      </a:endParaRPr>
                    </a:p>
                  </a:txBody>
                  <a:tcPr marL="28575" marR="28575" marT="19050" marB="19050" anchor="ctr"/>
                </a:tc>
                <a:extLst>
                  <a:ext uri="{0D108BD9-81ED-4DB2-BD59-A6C34878D82A}">
                    <a16:rowId xmlns:a16="http://schemas.microsoft.com/office/drawing/2014/main" val="10006"/>
                  </a:ext>
                </a:extLst>
              </a:tr>
              <a:tr h="375066">
                <a:tc>
                  <a:txBody>
                    <a:bodyPr/>
                    <a:lstStyle/>
                    <a:p>
                      <a:pPr marL="0" marR="0" lvl="0" indent="0" algn="ctr" rtl="0">
                        <a:lnSpc>
                          <a:spcPct val="100000"/>
                        </a:lnSpc>
                        <a:spcBef>
                          <a:spcPts val="0"/>
                        </a:spcBef>
                        <a:spcAft>
                          <a:spcPts val="0"/>
                        </a:spcAft>
                        <a:buClr>
                          <a:srgbClr val="000000"/>
                        </a:buClr>
                        <a:buSzPts val="1600"/>
                        <a:buFont typeface="Arial"/>
                        <a:buNone/>
                      </a:pPr>
                      <a:r>
                        <a:rPr lang="en-US" sz="1600" i="0" u="none" strike="noStrike" cap="none" dirty="0">
                          <a:solidFill>
                            <a:schemeClr val="dk1"/>
                          </a:solidFill>
                        </a:rPr>
                        <a:t>14</a:t>
                      </a:r>
                      <a:endParaRPr sz="1600" i="0" u="none" strike="noStrike" cap="none" dirty="0">
                        <a:solidFill>
                          <a:schemeClr val="dk1"/>
                        </a:solidFill>
                      </a:endParaRPr>
                    </a:p>
                  </a:txBody>
                  <a:tcPr marL="91450" marR="91450" marT="45725" marB="45725" anchor="ctr">
                    <a:lnL w="12700" cap="flat" cmpd="sng">
                      <a:solidFill>
                        <a:schemeClr val="lt1"/>
                      </a:solidFill>
                      <a:prstDash val="solid"/>
                      <a:round/>
                      <a:headEnd type="none" w="sm" len="sm"/>
                      <a:tailEnd type="none" w="sm" len="sm"/>
                    </a:lnL>
                    <a:lnR w="12700" cap="flat" cmpd="sng" algn="ctr">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1" u="none" strike="noStrike" cap="none" dirty="0">
                          <a:solidFill>
                            <a:schemeClr val="dk1"/>
                          </a:solidFill>
                        </a:rPr>
                        <a:t>OWASP 3: </a:t>
                      </a:r>
                      <a:r>
                        <a:rPr lang="en-US" sz="1600" b="1" i="0" u="none" strike="noStrike" cap="none" dirty="0">
                          <a:solidFill>
                            <a:schemeClr val="dk1"/>
                          </a:solidFill>
                        </a:rPr>
                        <a:t>Injection : XSS</a:t>
                      </a:r>
                      <a:r>
                        <a:rPr lang="en-US" sz="1600" b="1" u="none" strike="noStrike" cap="none" dirty="0"/>
                        <a:t> </a:t>
                      </a:r>
                      <a:r>
                        <a:rPr lang="en-US" sz="1600" b="0" u="none" strike="noStrike" cap="none" dirty="0"/>
                        <a:t>:</a:t>
                      </a:r>
                      <a:r>
                        <a:rPr lang="en-US" sz="1600" u="none" strike="noStrike" cap="none" dirty="0"/>
                        <a:t>  </a:t>
                      </a:r>
                      <a:r>
                        <a:rPr lang="en-US" sz="1600" u="none" strike="noStrike" cap="none" dirty="0">
                          <a:solidFill>
                            <a:schemeClr val="dk1"/>
                          </a:solidFill>
                        </a:rPr>
                        <a:t>Missing X-Frame-Options  in Response Header.</a:t>
                      </a:r>
                      <a:endParaRPr sz="1600" u="none" strike="noStrike" cap="none" dirty="0">
                        <a:solidFill>
                          <a:schemeClr val="dk1"/>
                        </a:solidFill>
                      </a:endParaRPr>
                    </a:p>
                  </a:txBody>
                  <a:tcPr marL="28575" marR="28575" marT="19050" marB="19050" anchor="ctr">
                    <a:lnL w="12700" cap="flat" cmpd="sng">
                      <a:solidFill>
                        <a:schemeClr val="lt1"/>
                      </a:solidFill>
                      <a:prstDash val="solid"/>
                      <a:round/>
                      <a:headEnd type="none" w="sm" len="sm"/>
                      <a:tailEnd type="none" w="sm" len="sm"/>
                    </a:ln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u="none" strike="noStrike" cap="none" dirty="0">
                          <a:solidFill>
                            <a:srgbClr val="92D050"/>
                          </a:solidFill>
                        </a:rPr>
                        <a:t>Low</a:t>
                      </a:r>
                      <a:endParaRPr sz="1600" u="none" strike="noStrike" cap="none" dirty="0">
                        <a:solidFill>
                          <a:srgbClr val="92D050"/>
                        </a:solidFill>
                      </a:endParaRPr>
                    </a:p>
                  </a:txBody>
                  <a:tcPr marL="28575" marR="28575" marT="19050" marB="19050" anchor="ctr"/>
                </a:tc>
                <a:extLst>
                  <a:ext uri="{0D108BD9-81ED-4DB2-BD59-A6C34878D82A}">
                    <a16:rowId xmlns:a16="http://schemas.microsoft.com/office/drawing/2014/main" val="10007"/>
                  </a:ext>
                </a:extLst>
              </a:tr>
              <a:tr h="511925">
                <a:tc>
                  <a:txBody>
                    <a:bodyPr/>
                    <a:lstStyle/>
                    <a:p>
                      <a:pPr marL="0" marR="0" lvl="0" indent="0" algn="ctr" rtl="0">
                        <a:lnSpc>
                          <a:spcPct val="100000"/>
                        </a:lnSpc>
                        <a:spcBef>
                          <a:spcPts val="0"/>
                        </a:spcBef>
                        <a:spcAft>
                          <a:spcPts val="0"/>
                        </a:spcAft>
                        <a:buClr>
                          <a:srgbClr val="000000"/>
                        </a:buClr>
                        <a:buSzPts val="1600"/>
                        <a:buFont typeface="Arial"/>
                        <a:buNone/>
                      </a:pPr>
                      <a:r>
                        <a:rPr lang="en-US" sz="1600" i="0" u="none" strike="noStrike" cap="none" dirty="0">
                          <a:solidFill>
                            <a:schemeClr val="dk1"/>
                          </a:solidFill>
                        </a:rPr>
                        <a:t>15</a:t>
                      </a:r>
                      <a:endParaRPr sz="1600" i="0" u="none" strike="noStrike" cap="none" dirty="0">
                        <a:solidFill>
                          <a:schemeClr val="dk1"/>
                        </a:solidFill>
                      </a:endParaRPr>
                    </a:p>
                  </a:txBody>
                  <a:tcPr marL="91450" marR="91450" marT="45725" marB="45725" anchor="ctr">
                    <a:lnL w="12700" cap="flat" cmpd="sng">
                      <a:solidFill>
                        <a:schemeClr val="lt1"/>
                      </a:solidFill>
                      <a:prstDash val="solid"/>
                      <a:round/>
                      <a:headEnd type="none" w="sm" len="sm"/>
                      <a:tailEnd type="none" w="sm" len="sm"/>
                    </a:lnL>
                    <a:lnR w="12700" cap="flat" cmpd="sng" algn="ctr">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chemeClr val="dk1"/>
                        </a:buClr>
                        <a:buSzPts val="1800"/>
                        <a:buFont typeface="Quattrocento Sans"/>
                        <a:buNone/>
                      </a:pPr>
                      <a:r>
                        <a:rPr lang="en-US" sz="1600" b="1" u="none" strike="noStrike" cap="none" dirty="0">
                          <a:solidFill>
                            <a:schemeClr val="dk1"/>
                          </a:solidFill>
                        </a:rPr>
                        <a:t>OWASP 3: </a:t>
                      </a:r>
                      <a:r>
                        <a:rPr lang="en-US" sz="1600" b="1" i="0" u="none" strike="noStrike" cap="none" dirty="0">
                          <a:solidFill>
                            <a:schemeClr val="dk1"/>
                          </a:solidFill>
                        </a:rPr>
                        <a:t>Injection : XSS</a:t>
                      </a:r>
                      <a:r>
                        <a:rPr lang="en-US" sz="1600" u="none" strike="noStrike" cap="none" dirty="0"/>
                        <a:t> : </a:t>
                      </a:r>
                      <a:r>
                        <a:rPr lang="en-US" sz="1600" i="0" u="none" strike="noStrike" cap="none" dirty="0">
                          <a:solidFill>
                            <a:schemeClr val="dk1"/>
                          </a:solidFill>
                        </a:rPr>
                        <a:t> Missing </a:t>
                      </a:r>
                      <a:r>
                        <a:rPr lang="en-US" sz="1600" u="none" strike="noStrike" cap="none" dirty="0"/>
                        <a:t>X-XSS-Protection</a:t>
                      </a:r>
                      <a:r>
                        <a:rPr lang="en-US" sz="1600" i="0" u="none" strike="noStrike" cap="none" dirty="0">
                          <a:solidFill>
                            <a:schemeClr val="dk1"/>
                          </a:solidFill>
                        </a:rPr>
                        <a:t>  in Response Header.</a:t>
                      </a:r>
                      <a:endParaRPr sz="1600" i="0" u="sng" strike="noStrike" cap="none" dirty="0">
                        <a:solidFill>
                          <a:schemeClr val="dk1"/>
                        </a:solidFill>
                        <a:hlinkClick r:id="rId3">
                          <a:extLst>
                            <a:ext uri="{A12FA001-AC4F-418D-AE19-62706E023703}">
                              <ahyp:hlinkClr xmlns:ahyp="http://schemas.microsoft.com/office/drawing/2018/hyperlinkcolor" val="tx"/>
                            </a:ext>
                          </a:extLst>
                        </a:hlinkClick>
                      </a:endParaRPr>
                    </a:p>
                  </a:txBody>
                  <a:tcPr marL="28575" marR="28575" marT="19050" marB="19050" anchor="ctr">
                    <a:lnL w="12700" cap="flat" cmpd="sng">
                      <a:solidFill>
                        <a:schemeClr val="lt1"/>
                      </a:solidFill>
                      <a:prstDash val="solid"/>
                      <a:round/>
                      <a:headEnd type="none" w="sm" len="sm"/>
                      <a:tailEnd type="none" w="sm" len="sm"/>
                    </a:lnL>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u="none" strike="noStrike" cap="none" dirty="0">
                          <a:solidFill>
                            <a:srgbClr val="92D050"/>
                          </a:solidFill>
                        </a:rPr>
                        <a:t>Low</a:t>
                      </a:r>
                      <a:endParaRPr sz="1600" u="none" strike="noStrike" cap="none" dirty="0">
                        <a:solidFill>
                          <a:srgbClr val="92D050"/>
                        </a:solidFill>
                      </a:endParaRPr>
                    </a:p>
                  </a:txBody>
                  <a:tcPr marL="28575" marR="28575" marT="19050" marB="19050" anchor="ctr"/>
                </a:tc>
                <a:extLst>
                  <a:ext uri="{0D108BD9-81ED-4DB2-BD59-A6C34878D82A}">
                    <a16:rowId xmlns:a16="http://schemas.microsoft.com/office/drawing/2014/main" val="10008"/>
                  </a:ext>
                </a:extLst>
              </a:tr>
              <a:tr h="375066">
                <a:tc>
                  <a:txBody>
                    <a:bodyPr/>
                    <a:lstStyle/>
                    <a:p>
                      <a:pPr marL="0" marR="0" lvl="0" indent="0" algn="ctr" rtl="0">
                        <a:lnSpc>
                          <a:spcPct val="100000"/>
                        </a:lnSpc>
                        <a:spcBef>
                          <a:spcPts val="0"/>
                        </a:spcBef>
                        <a:spcAft>
                          <a:spcPts val="0"/>
                        </a:spcAft>
                        <a:buClr>
                          <a:srgbClr val="000000"/>
                        </a:buClr>
                        <a:buSzPts val="1600"/>
                        <a:buFont typeface="Arial"/>
                        <a:buNone/>
                      </a:pPr>
                      <a:r>
                        <a:rPr lang="en-US" sz="1600" u="none" strike="noStrike" cap="none" dirty="0"/>
                        <a:t>16</a:t>
                      </a:r>
                      <a:endParaRPr sz="1600" u="none" strike="noStrike" cap="none" dirty="0"/>
                    </a:p>
                  </a:txBody>
                  <a:tcPr marL="91450" marR="91450" marT="45725" marB="45725" anchor="ctr">
                    <a:lnT w="12700" cap="flat" cmpd="sng" algn="ctr">
                      <a:solidFill>
                        <a:schemeClr val="lt1"/>
                      </a:solidFill>
                      <a:prstDash val="solid"/>
                      <a:round/>
                      <a:headEnd type="none" w="sm" len="sm"/>
                      <a:tailEnd type="none" w="sm" len="sm"/>
                    </a:lnT>
                  </a:tcPr>
                </a:tc>
                <a:tc>
                  <a:txBody>
                    <a:bodyPr/>
                    <a:lstStyle/>
                    <a:p>
                      <a:pPr marL="0" marR="0" lvl="0" indent="0" algn="ctr" rtl="0">
                        <a:lnSpc>
                          <a:spcPct val="100000"/>
                        </a:lnSpc>
                        <a:spcBef>
                          <a:spcPts val="0"/>
                        </a:spcBef>
                        <a:spcAft>
                          <a:spcPts val="0"/>
                        </a:spcAft>
                        <a:buClr>
                          <a:schemeClr val="dk1"/>
                        </a:buClr>
                        <a:buSzPts val="1800"/>
                        <a:buFont typeface="Arial"/>
                        <a:buNone/>
                      </a:pPr>
                      <a:r>
                        <a:rPr lang="en-US" sz="1600" b="1" u="none" strike="noStrike" cap="none" dirty="0">
                          <a:solidFill>
                            <a:schemeClr val="dk1"/>
                          </a:solidFill>
                        </a:rPr>
                        <a:t>OWASP 3: </a:t>
                      </a:r>
                      <a:r>
                        <a:rPr lang="en-US" sz="1600" b="1" i="0" u="none" strike="noStrike" cap="none" dirty="0">
                          <a:solidFill>
                            <a:schemeClr val="dk1"/>
                          </a:solidFill>
                        </a:rPr>
                        <a:t>Injection : XSS</a:t>
                      </a:r>
                      <a:r>
                        <a:rPr lang="en-US" sz="1600" u="none" strike="noStrike" cap="none" dirty="0"/>
                        <a:t>  : </a:t>
                      </a:r>
                      <a:r>
                        <a:rPr lang="en-US" sz="1600" i="0" u="none" strike="noStrike" cap="none" dirty="0">
                          <a:solidFill>
                            <a:schemeClr val="dk1"/>
                          </a:solidFill>
                        </a:rPr>
                        <a:t>Missing Content Security Policy  in Response Header.</a:t>
                      </a:r>
                      <a:endParaRPr sz="1600" i="0" u="sng" strike="noStrike" cap="none" dirty="0">
                        <a:solidFill>
                          <a:schemeClr val="dk1"/>
                        </a:solidFill>
                      </a:endParaRPr>
                    </a:p>
                  </a:txBody>
                  <a:tcPr marL="28575" marR="28575" marT="19050" marB="19050" anchor="ct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u="none" strike="noStrike" cap="none" dirty="0">
                          <a:solidFill>
                            <a:srgbClr val="92D050"/>
                          </a:solidFill>
                        </a:rPr>
                        <a:t>Low</a:t>
                      </a:r>
                      <a:endParaRPr sz="1600" u="none" strike="noStrike" cap="none" dirty="0">
                        <a:solidFill>
                          <a:srgbClr val="92D050"/>
                        </a:solidFill>
                      </a:endParaRPr>
                    </a:p>
                  </a:txBody>
                  <a:tcPr marL="28575" marR="28575" marT="19050" marB="19050" anchor="ctr"/>
                </a:tc>
                <a:extLst>
                  <a:ext uri="{0D108BD9-81ED-4DB2-BD59-A6C34878D82A}">
                    <a16:rowId xmlns:a16="http://schemas.microsoft.com/office/drawing/2014/main" val="10011"/>
                  </a:ext>
                </a:extLst>
              </a:tr>
            </a:tbl>
          </a:graphicData>
        </a:graphic>
      </p:graphicFrame>
      <p:pic>
        <p:nvPicPr>
          <p:cNvPr id="2" name="Picture 2" descr="ibm-logo-1972">
            <a:extLst>
              <a:ext uri="{FF2B5EF4-FFF2-40B4-BE49-F238E27FC236}">
                <a16:creationId xmlns:a16="http://schemas.microsoft.com/office/drawing/2014/main" id="{053ABDA2-5BA0-86AB-B34A-08FE848EA6B6}"/>
              </a:ext>
            </a:extLst>
          </p:cNvPr>
          <p:cNvPicPr>
            <a:picLocks noChangeAspect="1" noChangeArrowheads="1"/>
          </p:cNvPicPr>
          <p:nvPr/>
        </p:nvPicPr>
        <p:blipFill>
          <a:blip r:embed="rId4">
            <a:alphaModFix amt="20000"/>
            <a:extLst>
              <a:ext uri="{28A0092B-C50C-407E-A947-70E740481C1C}">
                <a14:useLocalDpi xmlns:a14="http://schemas.microsoft.com/office/drawing/2010/main" val="0"/>
              </a:ext>
            </a:extLst>
          </a:blip>
          <a:srcRect/>
          <a:stretch>
            <a:fillRect/>
          </a:stretch>
        </p:blipFill>
        <p:spPr bwMode="auto">
          <a:xfrm>
            <a:off x="-1" y="29496"/>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3DE01-3EF6-0C15-E419-969EF9D27CD2}"/>
              </a:ext>
            </a:extLst>
          </p:cNvPr>
          <p:cNvSpPr>
            <a:spLocks noGrp="1"/>
          </p:cNvSpPr>
          <p:nvPr>
            <p:ph type="title"/>
          </p:nvPr>
        </p:nvSpPr>
        <p:spPr>
          <a:xfrm>
            <a:off x="514617" y="458733"/>
            <a:ext cx="11166106" cy="706390"/>
          </a:xfrm>
        </p:spPr>
        <p:txBody>
          <a:bodyPr/>
          <a:lstStyle/>
          <a:p>
            <a:pPr algn="ctr"/>
            <a:r>
              <a:rPr lang="en-US" b="1" dirty="0"/>
              <a:t>ABSTRACT</a:t>
            </a:r>
          </a:p>
        </p:txBody>
      </p:sp>
      <p:sp>
        <p:nvSpPr>
          <p:cNvPr id="3" name="Text Placeholder 2">
            <a:extLst>
              <a:ext uri="{FF2B5EF4-FFF2-40B4-BE49-F238E27FC236}">
                <a16:creationId xmlns:a16="http://schemas.microsoft.com/office/drawing/2014/main" id="{76630D8A-FCF0-6ED8-0B69-099E45B97932}"/>
              </a:ext>
            </a:extLst>
          </p:cNvPr>
          <p:cNvSpPr>
            <a:spLocks noGrp="1"/>
          </p:cNvSpPr>
          <p:nvPr>
            <p:ph type="body" sz="half" idx="2"/>
          </p:nvPr>
        </p:nvSpPr>
        <p:spPr>
          <a:xfrm>
            <a:off x="0" y="3429000"/>
            <a:ext cx="12191999" cy="3429000"/>
          </a:xfrm>
        </p:spPr>
        <p:txBody>
          <a:bodyPr>
            <a:noAutofit/>
          </a:bodyPr>
          <a:lstStyle/>
          <a:p>
            <a:r>
              <a:rPr lang="en-US" sz="2800" dirty="0"/>
              <a:t>This project presents a thorough security evaluation of the Damn Vulnerable Web Application (DVWA) through Vulnerability Assessment and Penetration Testing (VAPT). The research focuses on uncovering and analyzing critical web security flaws from the OWASP Top 10 list, particularly examining SQL Injection (SQLi), Cross-Site Scripting (XSS), Cross-Site Request Forgery (CSRF), and authentication vulnerabilities.</a:t>
            </a:r>
          </a:p>
          <a:p>
            <a:endParaRPr lang="en-US" sz="2800" dirty="0"/>
          </a:p>
        </p:txBody>
      </p:sp>
      <p:pic>
        <p:nvPicPr>
          <p:cNvPr id="4" name="Picture 2" descr="ibm-logo-1972">
            <a:extLst>
              <a:ext uri="{FF2B5EF4-FFF2-40B4-BE49-F238E27FC236}">
                <a16:creationId xmlns:a16="http://schemas.microsoft.com/office/drawing/2014/main" id="{0507B13D-1989-23D2-AF60-70A5BE91E665}"/>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1" y="0"/>
            <a:ext cx="12191998"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524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graphicFrame>
        <p:nvGraphicFramePr>
          <p:cNvPr id="100" name="Google Shape;100;p7"/>
          <p:cNvGraphicFramePr/>
          <p:nvPr>
            <p:extLst>
              <p:ext uri="{D42A27DB-BD31-4B8C-83A1-F6EECF244321}">
                <p14:modId xmlns:p14="http://schemas.microsoft.com/office/powerpoint/2010/main" val="4139878008"/>
              </p:ext>
            </p:extLst>
          </p:nvPr>
        </p:nvGraphicFramePr>
        <p:xfrm>
          <a:off x="457199" y="501445"/>
          <a:ext cx="11734801" cy="6356556"/>
        </p:xfrm>
        <a:graphic>
          <a:graphicData uri="http://schemas.openxmlformats.org/drawingml/2006/table">
            <a:tbl>
              <a:tblPr firstRow="1" bandRow="1">
                <a:noFill/>
              </a:tblPr>
              <a:tblGrid>
                <a:gridCol w="693175">
                  <a:extLst>
                    <a:ext uri="{9D8B030D-6E8A-4147-A177-3AD203B41FA5}">
                      <a16:colId xmlns:a16="http://schemas.microsoft.com/office/drawing/2014/main" val="20000"/>
                    </a:ext>
                  </a:extLst>
                </a:gridCol>
                <a:gridCol w="9612338">
                  <a:extLst>
                    <a:ext uri="{9D8B030D-6E8A-4147-A177-3AD203B41FA5}">
                      <a16:colId xmlns:a16="http://schemas.microsoft.com/office/drawing/2014/main" val="20001"/>
                    </a:ext>
                  </a:extLst>
                </a:gridCol>
                <a:gridCol w="1429288">
                  <a:extLst>
                    <a:ext uri="{9D8B030D-6E8A-4147-A177-3AD203B41FA5}">
                      <a16:colId xmlns:a16="http://schemas.microsoft.com/office/drawing/2014/main" val="20002"/>
                    </a:ext>
                  </a:extLst>
                </a:gridCol>
              </a:tblGrid>
              <a:tr h="1154492">
                <a:tc>
                  <a:txBody>
                    <a:bodyPr/>
                    <a:lstStyle/>
                    <a:p>
                      <a:pPr marL="0" marR="0" lvl="0" indent="0" algn="ctr" rtl="0">
                        <a:lnSpc>
                          <a:spcPct val="100000"/>
                        </a:lnSpc>
                        <a:spcBef>
                          <a:spcPts val="0"/>
                        </a:spcBef>
                        <a:spcAft>
                          <a:spcPts val="0"/>
                        </a:spcAft>
                        <a:buClr>
                          <a:srgbClr val="000000"/>
                        </a:buClr>
                        <a:buSzPts val="1800"/>
                        <a:buFont typeface="Arial"/>
                        <a:buNone/>
                      </a:pPr>
                      <a:r>
                        <a:rPr lang="en-US" sz="2000" b="0" u="none" strike="noStrike" cap="none" dirty="0">
                          <a:solidFill>
                            <a:schemeClr val="accent2">
                              <a:lumMod val="20000"/>
                              <a:lumOff val="80000"/>
                            </a:schemeClr>
                          </a:solidFill>
                        </a:rPr>
                        <a:t>SR. No.</a:t>
                      </a:r>
                      <a:endParaRPr sz="2000" b="0" u="none" strike="noStrike" cap="none" dirty="0">
                        <a:solidFill>
                          <a:schemeClr val="accent2">
                            <a:lumMod val="20000"/>
                            <a:lumOff val="80000"/>
                          </a:schemeClr>
                        </a:solidFill>
                      </a:endParaRPr>
                    </a:p>
                  </a:txBody>
                  <a:tcPr marL="91450" marR="91450" marT="45725" marB="45725" anchor="ctr">
                    <a:lnB w="381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chemeClr val="dk1"/>
                        </a:buClr>
                        <a:buSzPts val="1800"/>
                        <a:buFont typeface="Calibri"/>
                        <a:buNone/>
                      </a:pPr>
                      <a:r>
                        <a:rPr lang="en-US" sz="2000" b="0" u="none" strike="noStrike" cap="none" dirty="0">
                          <a:solidFill>
                            <a:schemeClr val="accent2">
                              <a:lumMod val="20000"/>
                              <a:lumOff val="80000"/>
                            </a:schemeClr>
                          </a:solidFill>
                        </a:rPr>
                        <a:t>Vulnerability Title</a:t>
                      </a:r>
                      <a:endParaRPr sz="2000" b="0" u="none" strike="noStrike" cap="none" dirty="0">
                        <a:solidFill>
                          <a:schemeClr val="accent2">
                            <a:lumMod val="20000"/>
                            <a:lumOff val="80000"/>
                          </a:schemeClr>
                        </a:solidFill>
                      </a:endParaRPr>
                    </a:p>
                  </a:txBody>
                  <a:tcPr marL="91450" marR="91450" marT="45725" marB="45725" anchor="ctr">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000" b="0" u="none" strike="noStrike" cap="none" dirty="0">
                          <a:solidFill>
                            <a:schemeClr val="accent2">
                              <a:lumMod val="20000"/>
                              <a:lumOff val="80000"/>
                            </a:schemeClr>
                          </a:solidFill>
                        </a:rPr>
                        <a:t>Severity</a:t>
                      </a:r>
                      <a:endParaRPr sz="2000" b="0" u="none" strike="noStrike" cap="none" dirty="0">
                        <a:solidFill>
                          <a:schemeClr val="accent2">
                            <a:lumMod val="20000"/>
                            <a:lumOff val="80000"/>
                          </a:schemeClr>
                        </a:solidFill>
                      </a:endParaRPr>
                    </a:p>
                  </a:txBody>
                  <a:tcPr marL="91450" marR="91450" marT="45725" marB="45725" anchor="ctr">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552158">
                <a:tc>
                  <a:txBody>
                    <a:bodyPr/>
                    <a:lstStyle/>
                    <a:p>
                      <a:pPr marL="0" marR="0" lvl="0" indent="0" algn="ctr" rtl="0">
                        <a:lnSpc>
                          <a:spcPct val="100000"/>
                        </a:lnSpc>
                        <a:spcBef>
                          <a:spcPts val="0"/>
                        </a:spcBef>
                        <a:spcAft>
                          <a:spcPts val="0"/>
                        </a:spcAft>
                        <a:buClr>
                          <a:srgbClr val="000000"/>
                        </a:buClr>
                        <a:buSzPts val="1600"/>
                        <a:buFont typeface="Arial"/>
                        <a:buNone/>
                      </a:pPr>
                      <a:r>
                        <a:rPr lang="en-IN" sz="1600" i="0" u="none" strike="noStrike" cap="none" dirty="0">
                          <a:solidFill>
                            <a:schemeClr val="dk1"/>
                          </a:solidFill>
                        </a:rPr>
                        <a:t>17</a:t>
                      </a:r>
                      <a:endParaRPr sz="1600" i="0" u="none" strike="noStrike" cap="none" dirty="0">
                        <a:solidFill>
                          <a:schemeClr val="dk1"/>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Pts val="1600"/>
                        <a:buFont typeface="Arial"/>
                        <a:buNone/>
                        <a:tabLst/>
                        <a:defRPr/>
                      </a:pPr>
                      <a:r>
                        <a:rPr lang="en-US" sz="1600" b="1" u="none" strike="noStrike" cap="none" dirty="0">
                          <a:solidFill>
                            <a:schemeClr val="dk1"/>
                          </a:solidFill>
                        </a:rPr>
                        <a:t>OWASP 3: </a:t>
                      </a:r>
                      <a:r>
                        <a:rPr lang="en-US" sz="1600" b="1" i="0" u="none" strike="noStrike" cap="none" dirty="0">
                          <a:solidFill>
                            <a:schemeClr val="dk1"/>
                          </a:solidFill>
                        </a:rPr>
                        <a:t>Injection : XSS</a:t>
                      </a:r>
                      <a:r>
                        <a:rPr lang="en-US" sz="1600" b="1" u="none" strike="noStrike" cap="none" dirty="0"/>
                        <a:t> </a:t>
                      </a:r>
                      <a:r>
                        <a:rPr lang="en-US" sz="1600" b="0" u="none" strike="noStrike" cap="none" dirty="0"/>
                        <a:t>:</a:t>
                      </a:r>
                      <a:r>
                        <a:rPr lang="en-US" sz="1600" u="none" strike="noStrike" cap="none" dirty="0"/>
                        <a:t>  </a:t>
                      </a:r>
                      <a:r>
                        <a:rPr lang="en-US" sz="1600" u="none" strike="noStrike" cap="none" dirty="0">
                          <a:solidFill>
                            <a:schemeClr val="dk1"/>
                          </a:solidFill>
                        </a:rPr>
                        <a:t>Missing X-Content-Type-Options in Response Header</a:t>
                      </a:r>
                      <a:r>
                        <a:rPr lang="en-US" sz="1600" u="none" strike="noStrike" cap="none" dirty="0"/>
                        <a:t>.</a:t>
                      </a:r>
                      <a:endParaRPr sz="1600" u="none" strike="noStrike" cap="none" dirty="0">
                        <a:solidFill>
                          <a:schemeClr val="dk1"/>
                        </a:solidFill>
                      </a:endParaRPr>
                    </a:p>
                  </a:txBody>
                  <a:tcPr marL="28575" marR="28575" marT="19050" marB="19050"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600"/>
                        <a:buFont typeface="Arial"/>
                        <a:buNone/>
                      </a:pPr>
                      <a:r>
                        <a:rPr lang="en-IN" sz="1600" u="none" strike="noStrike" cap="none" dirty="0">
                          <a:solidFill>
                            <a:srgbClr val="92D050"/>
                          </a:solidFill>
                        </a:rPr>
                        <a:t>Low</a:t>
                      </a:r>
                      <a:endParaRPr sz="1600" u="none" strike="noStrike" cap="none" dirty="0">
                        <a:solidFill>
                          <a:srgbClr val="92D050"/>
                        </a:solidFill>
                      </a:endParaRPr>
                    </a:p>
                  </a:txBody>
                  <a:tcPr marL="28575" marR="28575" marT="19050" marB="19050"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552158">
                <a:tc>
                  <a:txBody>
                    <a:bodyPr/>
                    <a:lstStyle/>
                    <a:p>
                      <a:pPr marL="342900" marR="0" lvl="0" indent="-342900" algn="ctr" rtl="0">
                        <a:lnSpc>
                          <a:spcPct val="100000"/>
                        </a:lnSpc>
                        <a:spcBef>
                          <a:spcPts val="0"/>
                        </a:spcBef>
                        <a:spcAft>
                          <a:spcPts val="0"/>
                        </a:spcAft>
                        <a:buClr>
                          <a:srgbClr val="000000"/>
                        </a:buClr>
                        <a:buSzPts val="1600"/>
                        <a:buFont typeface="Arial"/>
                        <a:buNone/>
                      </a:pPr>
                      <a:r>
                        <a:rPr lang="en-IN" sz="1600" i="0" u="none" strike="noStrike" cap="none" dirty="0">
                          <a:solidFill>
                            <a:schemeClr val="dk1"/>
                          </a:solidFill>
                        </a:rPr>
                        <a:t>18</a:t>
                      </a:r>
                      <a:endParaRPr sz="1600" i="0" u="none" strike="noStrike" cap="none" dirty="0">
                        <a:solidFill>
                          <a:schemeClr val="dk1"/>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1" u="none" strike="noStrike" cap="none" dirty="0">
                          <a:solidFill>
                            <a:schemeClr val="dk1"/>
                          </a:solidFill>
                        </a:rPr>
                        <a:t>OWASP 3: </a:t>
                      </a:r>
                      <a:r>
                        <a:rPr lang="en-US" sz="1600" b="1" i="0" u="none" strike="noStrike" cap="none" dirty="0">
                          <a:solidFill>
                            <a:schemeClr val="dk1"/>
                          </a:solidFill>
                        </a:rPr>
                        <a:t>Injection</a:t>
                      </a:r>
                      <a:r>
                        <a:rPr lang="en-US" sz="1600" u="none" strike="noStrike" cap="none" dirty="0">
                          <a:solidFill>
                            <a:schemeClr val="dk1"/>
                          </a:solidFill>
                        </a:rPr>
                        <a:t>:  SameSite Attribute Not Set and Secure Cookie Attribute Set To False.</a:t>
                      </a:r>
                      <a:endParaRPr sz="1600" u="none" strike="noStrike" cap="none" dirty="0">
                        <a:solidFill>
                          <a:schemeClr val="dk1"/>
                        </a:solidFill>
                      </a:endParaRPr>
                    </a:p>
                  </a:txBody>
                  <a:tcPr marL="28575" marR="28575" marT="19050" marB="19050" anchor="ctr">
                    <a:lnL w="12700" cap="flat" cmpd="sng">
                      <a:solidFill>
                        <a:schemeClr val="lt1"/>
                      </a:solidFill>
                      <a:prstDash val="solid"/>
                      <a:round/>
                      <a:headEnd type="none" w="sm" len="sm"/>
                      <a:tailEnd type="none" w="sm" len="sm"/>
                    </a:lnL>
                    <a:lnT w="38100" cap="flat" cmpd="sng">
                      <a:solidFill>
                        <a:schemeClr val="lt1"/>
                      </a:solidFill>
                      <a:prstDash val="solid"/>
                      <a:round/>
                      <a:headEnd type="none" w="sm" len="sm"/>
                      <a:tailEnd type="none" w="sm" len="sm"/>
                    </a:lnT>
                  </a:tcPr>
                </a:tc>
                <a:tc>
                  <a:txBody>
                    <a:bodyPr/>
                    <a:lstStyle/>
                    <a:p>
                      <a:pPr marL="0" marR="0" lvl="0" indent="0" algn="ctr" rtl="0">
                        <a:lnSpc>
                          <a:spcPct val="100000"/>
                        </a:lnSpc>
                        <a:spcBef>
                          <a:spcPts val="0"/>
                        </a:spcBef>
                        <a:spcAft>
                          <a:spcPts val="0"/>
                        </a:spcAft>
                        <a:buClr>
                          <a:srgbClr val="000000"/>
                        </a:buClr>
                        <a:buSzPts val="1600"/>
                        <a:buFont typeface="Arial"/>
                        <a:buNone/>
                      </a:pPr>
                      <a:r>
                        <a:rPr lang="en-IN" sz="1600" u="none" strike="noStrike" cap="none" dirty="0">
                          <a:solidFill>
                            <a:srgbClr val="92D050"/>
                          </a:solidFill>
                        </a:rPr>
                        <a:t>Low</a:t>
                      </a:r>
                    </a:p>
                  </a:txBody>
                  <a:tcPr marL="28575" marR="28575" marT="19050" marB="19050" anchor="ctr">
                    <a:lnT w="38100" cap="flat" cmpd="sng">
                      <a:solidFill>
                        <a:schemeClr val="lt1"/>
                      </a:solidFill>
                      <a:prstDash val="solid"/>
                      <a:round/>
                      <a:headEnd type="none" w="sm" len="sm"/>
                      <a:tailEnd type="none" w="sm" len="sm"/>
                    </a:lnT>
                  </a:tcPr>
                </a:tc>
                <a:extLst>
                  <a:ext uri="{0D108BD9-81ED-4DB2-BD59-A6C34878D82A}">
                    <a16:rowId xmlns:a16="http://schemas.microsoft.com/office/drawing/2014/main" val="10002"/>
                  </a:ext>
                </a:extLst>
              </a:tr>
              <a:tr h="709560">
                <a:tc>
                  <a:txBody>
                    <a:bodyPr/>
                    <a:lstStyle/>
                    <a:p>
                      <a:pPr marL="342900" marR="0" lvl="0" indent="-342900" algn="ctr" rtl="0">
                        <a:lnSpc>
                          <a:spcPct val="100000"/>
                        </a:lnSpc>
                        <a:spcBef>
                          <a:spcPts val="0"/>
                        </a:spcBef>
                        <a:spcAft>
                          <a:spcPts val="0"/>
                        </a:spcAft>
                        <a:buClr>
                          <a:srgbClr val="000000"/>
                        </a:buClr>
                        <a:buSzPts val="1600"/>
                        <a:buFont typeface="Arial"/>
                        <a:buNone/>
                      </a:pPr>
                      <a:r>
                        <a:rPr lang="en-IN" sz="1600" i="0" u="none" strike="noStrike" cap="none" dirty="0">
                          <a:solidFill>
                            <a:schemeClr val="dk1"/>
                          </a:solidFill>
                        </a:rPr>
                        <a:t>19</a:t>
                      </a:r>
                      <a:endParaRPr lang="en-US" sz="1600" i="0" u="none" strike="noStrike" cap="none" dirty="0">
                        <a:solidFill>
                          <a:schemeClr val="dk1"/>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chemeClr val="dk1"/>
                        </a:buClr>
                        <a:buSzPts val="1800"/>
                        <a:buFont typeface="Quattrocento Sans"/>
                        <a:buNone/>
                      </a:pPr>
                      <a:r>
                        <a:rPr lang="en-US" sz="1600" b="1" i="0" u="none" strike="noStrike" cap="none" dirty="0">
                          <a:solidFill>
                            <a:schemeClr val="dk1"/>
                          </a:solidFill>
                        </a:rPr>
                        <a:t>Other :  </a:t>
                      </a:r>
                      <a:r>
                        <a:rPr lang="en-US" sz="1600" b="1" u="none" strike="noStrike" cap="none" dirty="0"/>
                        <a:t>Error Handling : </a:t>
                      </a:r>
                      <a:r>
                        <a:rPr lang="en-US" sz="1600" b="0" u="none" strike="noStrike" cap="none" dirty="0"/>
                        <a:t>Stack Trace</a:t>
                      </a:r>
                      <a:r>
                        <a:rPr lang="en-US" sz="1600" i="0" u="none" strike="noStrike" cap="none" dirty="0">
                          <a:solidFill>
                            <a:schemeClr val="dk1"/>
                          </a:solidFill>
                        </a:rPr>
                        <a:t> Revealed privilege Information. </a:t>
                      </a:r>
                      <a:endParaRPr sz="1600" i="0" u="none" strike="noStrike" cap="none" dirty="0">
                        <a:solidFill>
                          <a:schemeClr val="dk1"/>
                        </a:solidFill>
                      </a:endParaRPr>
                    </a:p>
                  </a:txBody>
                  <a:tcPr marL="28575" marR="28575" marT="19050" marB="19050" anchor="ctr">
                    <a:lnL w="12700" cap="flat" cmpd="sng">
                      <a:solidFill>
                        <a:schemeClr val="lt1"/>
                      </a:solidFill>
                      <a:prstDash val="solid"/>
                      <a:round/>
                      <a:headEnd type="none" w="sm" len="sm"/>
                      <a:tailEnd type="none" w="sm" len="sm"/>
                    </a:lnL>
                  </a:tcPr>
                </a:tc>
                <a:tc>
                  <a:txBody>
                    <a:bodyPr/>
                    <a:lstStyle/>
                    <a:p>
                      <a:pPr marL="0" marR="0" lvl="0" indent="0" algn="ctr" rtl="0">
                        <a:lnSpc>
                          <a:spcPct val="100000"/>
                        </a:lnSpc>
                        <a:spcBef>
                          <a:spcPts val="0"/>
                        </a:spcBef>
                        <a:spcAft>
                          <a:spcPts val="0"/>
                        </a:spcAft>
                        <a:buClr>
                          <a:srgbClr val="000000"/>
                        </a:buClr>
                        <a:buSzPts val="1600"/>
                        <a:buFont typeface="Arial"/>
                        <a:buNone/>
                      </a:pPr>
                      <a:r>
                        <a:rPr lang="en-IN" sz="1600" u="none" strike="noStrike" cap="none" dirty="0">
                          <a:solidFill>
                            <a:srgbClr val="92D050"/>
                          </a:solidFill>
                        </a:rPr>
                        <a:t>Low</a:t>
                      </a:r>
                      <a:endParaRPr sz="1600" u="none" strike="noStrike" cap="none" dirty="0">
                        <a:solidFill>
                          <a:srgbClr val="92D050"/>
                        </a:solidFill>
                      </a:endParaRPr>
                    </a:p>
                  </a:txBody>
                  <a:tcPr marL="28575" marR="28575" marT="19050" marB="19050" anchor="ctr"/>
                </a:tc>
                <a:extLst>
                  <a:ext uri="{0D108BD9-81ED-4DB2-BD59-A6C34878D82A}">
                    <a16:rowId xmlns:a16="http://schemas.microsoft.com/office/drawing/2014/main" val="10003"/>
                  </a:ext>
                </a:extLst>
              </a:tr>
              <a:tr h="552158">
                <a:tc>
                  <a:txBody>
                    <a:bodyPr/>
                    <a:lstStyle/>
                    <a:p>
                      <a:pPr marL="342900" marR="0" lvl="0" indent="-342900" algn="ctr" rtl="0">
                        <a:lnSpc>
                          <a:spcPct val="100000"/>
                        </a:lnSpc>
                        <a:spcBef>
                          <a:spcPts val="0"/>
                        </a:spcBef>
                        <a:spcAft>
                          <a:spcPts val="0"/>
                        </a:spcAft>
                        <a:buClr>
                          <a:schemeClr val="dk1"/>
                        </a:buClr>
                        <a:buSzPts val="1600"/>
                        <a:buFont typeface="Arial"/>
                        <a:buNone/>
                      </a:pPr>
                      <a:r>
                        <a:rPr lang="en-IN" sz="1600" u="none" strike="noStrike" cap="none" dirty="0"/>
                        <a:t>20</a:t>
                      </a:r>
                      <a:endParaRPr lang="en-US" sz="1600" u="none" strike="noStrike" cap="none" dirty="0"/>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dirty="0">
                          <a:solidFill>
                            <a:schemeClr val="dk1"/>
                          </a:solidFill>
                        </a:rPr>
                        <a:t>Other </a:t>
                      </a:r>
                      <a:r>
                        <a:rPr lang="en-US" sz="1600" b="1" u="none" strike="noStrike" cap="none" dirty="0">
                          <a:solidFill>
                            <a:schemeClr val="dk1"/>
                          </a:solidFill>
                        </a:rPr>
                        <a:t>:  Open Redirection </a:t>
                      </a:r>
                      <a:r>
                        <a:rPr lang="en-US" sz="1600" b="0" u="none" strike="noStrike" cap="none" dirty="0">
                          <a:solidFill>
                            <a:schemeClr val="dk1"/>
                          </a:solidFill>
                        </a:rPr>
                        <a:t>: Application Vulnerable to Open Redirection. </a:t>
                      </a:r>
                      <a:endParaRPr sz="1600" u="none" strike="noStrike" cap="none" dirty="0">
                        <a:solidFill>
                          <a:schemeClr val="dk1"/>
                        </a:solidFill>
                      </a:endParaRPr>
                    </a:p>
                  </a:txBody>
                  <a:tcPr marL="28575" marR="28575" marT="19050" marB="19050" anchor="ctr">
                    <a:lnL w="12700" cap="flat" cmpd="sng">
                      <a:solidFill>
                        <a:schemeClr val="lt1"/>
                      </a:solidFill>
                      <a:prstDash val="solid"/>
                      <a:round/>
                      <a:headEnd type="none" w="sm" len="sm"/>
                      <a:tailEnd type="none" w="sm" len="sm"/>
                    </a:lnL>
                  </a:tcPr>
                </a:tc>
                <a:tc>
                  <a:txBody>
                    <a:bodyPr/>
                    <a:lstStyle/>
                    <a:p>
                      <a:pPr marL="0" marR="0" lvl="0" indent="0" algn="ctr" rtl="0">
                        <a:lnSpc>
                          <a:spcPct val="100000"/>
                        </a:lnSpc>
                        <a:spcBef>
                          <a:spcPts val="0"/>
                        </a:spcBef>
                        <a:spcAft>
                          <a:spcPts val="0"/>
                        </a:spcAft>
                        <a:buClr>
                          <a:srgbClr val="000000"/>
                        </a:buClr>
                        <a:buSzPts val="1600"/>
                        <a:buFont typeface="Arial"/>
                        <a:buNone/>
                      </a:pPr>
                      <a:r>
                        <a:rPr lang="en-IN" sz="1600" u="none" strike="noStrike" cap="none" dirty="0">
                          <a:solidFill>
                            <a:srgbClr val="92D050"/>
                          </a:solidFill>
                        </a:rPr>
                        <a:t>Low</a:t>
                      </a:r>
                      <a:endParaRPr sz="1600" u="none" strike="noStrike" cap="none" dirty="0">
                        <a:solidFill>
                          <a:srgbClr val="92D050"/>
                        </a:solidFill>
                      </a:endParaRPr>
                    </a:p>
                  </a:txBody>
                  <a:tcPr marL="28575" marR="28575" marT="19050" marB="19050" anchor="ctr"/>
                </a:tc>
                <a:extLst>
                  <a:ext uri="{0D108BD9-81ED-4DB2-BD59-A6C34878D82A}">
                    <a16:rowId xmlns:a16="http://schemas.microsoft.com/office/drawing/2014/main" val="10004"/>
                  </a:ext>
                </a:extLst>
              </a:tr>
              <a:tr h="865857">
                <a:tc>
                  <a:txBody>
                    <a:bodyPr/>
                    <a:lstStyle/>
                    <a:p>
                      <a:pPr marL="0" marR="0" lvl="0" indent="0" algn="ctr" rtl="0">
                        <a:lnSpc>
                          <a:spcPct val="100000"/>
                        </a:lnSpc>
                        <a:spcBef>
                          <a:spcPts val="0"/>
                        </a:spcBef>
                        <a:spcAft>
                          <a:spcPts val="0"/>
                        </a:spcAft>
                        <a:buClr>
                          <a:srgbClr val="000000"/>
                        </a:buClr>
                        <a:buSzPts val="1600"/>
                        <a:buFont typeface="Arial"/>
                        <a:buNone/>
                      </a:pPr>
                      <a:r>
                        <a:rPr lang="en-IN" sz="1600" i="0" u="none" strike="noStrike" cap="none" dirty="0">
                          <a:solidFill>
                            <a:schemeClr val="dk1"/>
                          </a:solidFill>
                        </a:rPr>
                        <a:t>21</a:t>
                      </a:r>
                      <a:endParaRPr sz="1600" i="0" u="none" strike="noStrike" cap="none" dirty="0">
                        <a:solidFill>
                          <a:schemeClr val="dk1"/>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600"/>
                        <a:buFont typeface="Arial"/>
                        <a:buNone/>
                      </a:pPr>
                      <a:r>
                        <a:rPr lang="en-IN" sz="1600" b="1" u="none" strike="noStrike" cap="none" dirty="0">
                          <a:solidFill>
                            <a:schemeClr val="dk1"/>
                          </a:solidFill>
                        </a:rPr>
                        <a:t>Other : Session id length : </a:t>
                      </a:r>
                      <a:r>
                        <a:rPr lang="en-US" sz="1600" b="0" u="none" strike="noStrike" cap="none" dirty="0">
                          <a:solidFill>
                            <a:schemeClr val="dk1"/>
                          </a:solidFill>
                        </a:rPr>
                        <a:t>Session identifiers should be at least 128 bits long to prevent brute-force session guessing.</a:t>
                      </a:r>
                      <a:r>
                        <a:rPr lang="en-IN" sz="1600" b="0" u="none" strike="noStrike" cap="none" dirty="0">
                          <a:solidFill>
                            <a:schemeClr val="dk1"/>
                          </a:solidFill>
                        </a:rPr>
                        <a:t> </a:t>
                      </a:r>
                      <a:endParaRPr sz="1600" b="0" u="none" strike="noStrike" cap="none" dirty="0">
                        <a:solidFill>
                          <a:schemeClr val="dk1"/>
                        </a:solidFill>
                      </a:endParaRPr>
                    </a:p>
                  </a:txBody>
                  <a:tcPr marL="28575" marR="28575" marT="19050" marB="19050" anchor="ctr">
                    <a:lnL w="12700" cap="flat" cmpd="sng">
                      <a:solidFill>
                        <a:schemeClr val="lt1"/>
                      </a:solidFill>
                      <a:prstDash val="solid"/>
                      <a:round/>
                      <a:headEnd type="none" w="sm" len="sm"/>
                      <a:tailEnd type="none" w="sm" len="sm"/>
                    </a:lnL>
                  </a:tcPr>
                </a:tc>
                <a:tc>
                  <a:txBody>
                    <a:bodyPr/>
                    <a:lstStyle/>
                    <a:p>
                      <a:pPr marL="0" marR="0" lvl="0" indent="0" algn="ctr" rtl="0">
                        <a:lnSpc>
                          <a:spcPct val="100000"/>
                        </a:lnSpc>
                        <a:spcBef>
                          <a:spcPts val="0"/>
                        </a:spcBef>
                        <a:spcAft>
                          <a:spcPts val="0"/>
                        </a:spcAft>
                        <a:buClr>
                          <a:srgbClr val="000000"/>
                        </a:buClr>
                        <a:buSzPts val="1600"/>
                        <a:buFont typeface="Arial"/>
                        <a:buNone/>
                      </a:pPr>
                      <a:r>
                        <a:rPr lang="en-IN" sz="1600" u="none" strike="noStrike" cap="none" dirty="0">
                          <a:solidFill>
                            <a:srgbClr val="92D050"/>
                          </a:solidFill>
                        </a:rPr>
                        <a:t>Low</a:t>
                      </a:r>
                      <a:endParaRPr sz="1600" u="none" strike="noStrike" cap="none" dirty="0">
                        <a:solidFill>
                          <a:srgbClr val="92D050"/>
                        </a:solidFill>
                      </a:endParaRPr>
                    </a:p>
                  </a:txBody>
                  <a:tcPr marL="28575" marR="28575" marT="19050" marB="19050" anchor="ctr"/>
                </a:tc>
                <a:extLst>
                  <a:ext uri="{0D108BD9-81ED-4DB2-BD59-A6C34878D82A}">
                    <a16:rowId xmlns:a16="http://schemas.microsoft.com/office/drawing/2014/main" val="10005"/>
                  </a:ext>
                </a:extLst>
              </a:tr>
              <a:tr h="865857">
                <a:tc>
                  <a:txBody>
                    <a:bodyPr/>
                    <a:lstStyle/>
                    <a:p>
                      <a:pPr marL="0" marR="0" lvl="0" indent="0" algn="ctr" rtl="0">
                        <a:lnSpc>
                          <a:spcPct val="100000"/>
                        </a:lnSpc>
                        <a:spcBef>
                          <a:spcPts val="0"/>
                        </a:spcBef>
                        <a:spcAft>
                          <a:spcPts val="0"/>
                        </a:spcAft>
                        <a:buClr>
                          <a:srgbClr val="000000"/>
                        </a:buClr>
                        <a:buSzPts val="1600"/>
                        <a:buFont typeface="Arial"/>
                        <a:buNone/>
                      </a:pPr>
                      <a:r>
                        <a:rPr lang="en-IN" sz="1600" i="0" u="none" strike="noStrike" cap="none" dirty="0">
                          <a:solidFill>
                            <a:schemeClr val="dk1"/>
                          </a:solidFill>
                        </a:rPr>
                        <a:t>22</a:t>
                      </a:r>
                      <a:endParaRPr sz="1600" i="0" u="none" strike="noStrike" cap="none" dirty="0">
                        <a:solidFill>
                          <a:schemeClr val="dk1"/>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1" u="none" strike="noStrike" cap="none" dirty="0">
                          <a:solidFill>
                            <a:schemeClr val="dk1"/>
                          </a:solidFill>
                        </a:rPr>
                        <a:t>OWASP 7</a:t>
                      </a:r>
                      <a:r>
                        <a:rPr lang="en-IN" sz="1600" b="1" u="none" strike="noStrike" cap="none" dirty="0">
                          <a:solidFill>
                            <a:schemeClr val="dk1"/>
                          </a:solidFill>
                        </a:rPr>
                        <a:t> : </a:t>
                      </a:r>
                      <a:r>
                        <a:rPr lang="en-US" sz="1600" b="1" u="none" strike="noStrike" cap="none" dirty="0"/>
                        <a:t>Identification And Authorization Failures</a:t>
                      </a:r>
                      <a:r>
                        <a:rPr lang="en-IN" sz="1600" b="0" u="none" strike="noStrike" cap="none" dirty="0">
                          <a:solidFill>
                            <a:schemeClr val="dk1"/>
                          </a:solidFill>
                        </a:rPr>
                        <a:t> : Username and Password Stored as plaintext in local cookie storage. </a:t>
                      </a:r>
                      <a:endParaRPr sz="1600" b="0" u="none" strike="noStrike" cap="none" dirty="0">
                        <a:solidFill>
                          <a:schemeClr val="dk1"/>
                        </a:solidFill>
                      </a:endParaRPr>
                    </a:p>
                  </a:txBody>
                  <a:tcPr marL="28575" marR="28575" marT="19050" marB="19050" anchor="ctr">
                    <a:lnL w="12700" cap="flat" cmpd="sng">
                      <a:solidFill>
                        <a:schemeClr val="lt1"/>
                      </a:solidFill>
                      <a:prstDash val="solid"/>
                      <a:round/>
                      <a:headEnd type="none" w="sm" len="sm"/>
                      <a:tailEnd type="none" w="sm" len="sm"/>
                    </a:lnL>
                  </a:tcPr>
                </a:tc>
                <a:tc>
                  <a:txBody>
                    <a:bodyPr/>
                    <a:lstStyle/>
                    <a:p>
                      <a:pPr marL="0" marR="0" lvl="0" indent="0" algn="ctr" rtl="0">
                        <a:lnSpc>
                          <a:spcPct val="100000"/>
                        </a:lnSpc>
                        <a:spcBef>
                          <a:spcPts val="0"/>
                        </a:spcBef>
                        <a:spcAft>
                          <a:spcPts val="0"/>
                        </a:spcAft>
                        <a:buClr>
                          <a:srgbClr val="000000"/>
                        </a:buClr>
                        <a:buSzPts val="1600"/>
                        <a:buFont typeface="Arial"/>
                        <a:buNone/>
                      </a:pPr>
                      <a:r>
                        <a:rPr lang="en-IN" sz="1600" u="none" strike="noStrike" cap="none" dirty="0">
                          <a:solidFill>
                            <a:srgbClr val="FF0000"/>
                          </a:solidFill>
                        </a:rPr>
                        <a:t>High</a:t>
                      </a:r>
                      <a:endParaRPr sz="1600" u="none" strike="noStrike" cap="none" dirty="0">
                        <a:solidFill>
                          <a:srgbClr val="FF0000"/>
                        </a:solidFill>
                      </a:endParaRPr>
                    </a:p>
                  </a:txBody>
                  <a:tcPr marL="28575" marR="28575" marT="19050" marB="19050" anchor="ctr"/>
                </a:tc>
                <a:extLst>
                  <a:ext uri="{0D108BD9-81ED-4DB2-BD59-A6C34878D82A}">
                    <a16:rowId xmlns:a16="http://schemas.microsoft.com/office/drawing/2014/main" val="10006"/>
                  </a:ext>
                </a:extLst>
              </a:tr>
              <a:tr h="552158">
                <a:tc>
                  <a:txBody>
                    <a:bodyPr/>
                    <a:lstStyle/>
                    <a:p>
                      <a:pPr marL="0" marR="0" lvl="0" indent="0" algn="ctr" rtl="0">
                        <a:lnSpc>
                          <a:spcPct val="100000"/>
                        </a:lnSpc>
                        <a:spcBef>
                          <a:spcPts val="0"/>
                        </a:spcBef>
                        <a:spcAft>
                          <a:spcPts val="0"/>
                        </a:spcAft>
                        <a:buClr>
                          <a:srgbClr val="000000"/>
                        </a:buClr>
                        <a:buSzPts val="1600"/>
                        <a:buFont typeface="Arial"/>
                        <a:buNone/>
                      </a:pPr>
                      <a:r>
                        <a:rPr lang="en-IN" sz="1600" i="0" u="none" strike="noStrike" cap="none" dirty="0">
                          <a:solidFill>
                            <a:schemeClr val="dk1"/>
                          </a:solidFill>
                        </a:rPr>
                        <a:t>23</a:t>
                      </a:r>
                      <a:endParaRPr sz="1600" i="0" u="none" strike="noStrike" cap="none" dirty="0">
                        <a:solidFill>
                          <a:schemeClr val="dk1"/>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600"/>
                        <a:buFont typeface="Arial"/>
                        <a:buNone/>
                      </a:pPr>
                      <a:r>
                        <a:rPr lang="en-US" sz="1600" b="1" u="none" strike="noStrike" cap="none" dirty="0">
                          <a:solidFill>
                            <a:schemeClr val="dk1"/>
                          </a:solidFill>
                        </a:rPr>
                        <a:t>OWASP 7</a:t>
                      </a:r>
                      <a:r>
                        <a:rPr lang="en-IN" sz="1600" u="none" strike="noStrike" cap="none" dirty="0">
                          <a:solidFill>
                            <a:schemeClr val="dk1"/>
                          </a:solidFill>
                        </a:rPr>
                        <a:t>: </a:t>
                      </a:r>
                      <a:r>
                        <a:rPr lang="en-US" sz="1600" b="1" u="none" strike="noStrike" cap="none" dirty="0"/>
                        <a:t>Identification And Authorization Failures : </a:t>
                      </a:r>
                      <a:r>
                        <a:rPr lang="en-IN" sz="1600" u="none" strike="noStrike" cap="none" dirty="0">
                          <a:solidFill>
                            <a:schemeClr val="dk1"/>
                          </a:solidFill>
                        </a:rPr>
                        <a:t>User token is passing in url .</a:t>
                      </a:r>
                      <a:endParaRPr sz="1600" u="none" strike="noStrike" cap="none" dirty="0">
                        <a:solidFill>
                          <a:schemeClr val="dk1"/>
                        </a:solidFill>
                      </a:endParaRPr>
                    </a:p>
                  </a:txBody>
                  <a:tcPr marL="28575" marR="28575" marT="19050" marB="19050" anchor="ctr">
                    <a:lnL w="12700" cap="flat" cmpd="sng">
                      <a:solidFill>
                        <a:schemeClr val="lt1"/>
                      </a:solidFill>
                      <a:prstDash val="solid"/>
                      <a:round/>
                      <a:headEnd type="none" w="sm" len="sm"/>
                      <a:tailEnd type="none" w="sm" len="sm"/>
                    </a:lnL>
                  </a:tcPr>
                </a:tc>
                <a:tc>
                  <a:txBody>
                    <a:bodyPr/>
                    <a:lstStyle/>
                    <a:p>
                      <a:pPr marL="0" marR="0" lvl="0" indent="0" algn="ctr" rtl="0">
                        <a:lnSpc>
                          <a:spcPct val="100000"/>
                        </a:lnSpc>
                        <a:spcBef>
                          <a:spcPts val="0"/>
                        </a:spcBef>
                        <a:spcAft>
                          <a:spcPts val="0"/>
                        </a:spcAft>
                        <a:buClr>
                          <a:srgbClr val="000000"/>
                        </a:buClr>
                        <a:buSzPts val="1600"/>
                        <a:buFont typeface="Arial"/>
                        <a:buNone/>
                      </a:pPr>
                      <a:r>
                        <a:rPr lang="en-IN" sz="1600" u="none" strike="noStrike" cap="none" dirty="0">
                          <a:solidFill>
                            <a:srgbClr val="FF0000"/>
                          </a:solidFill>
                        </a:rPr>
                        <a:t>High</a:t>
                      </a:r>
                      <a:endParaRPr sz="1600" u="none" strike="noStrike" cap="none" dirty="0">
                        <a:solidFill>
                          <a:srgbClr val="FF0000"/>
                        </a:solidFill>
                      </a:endParaRPr>
                    </a:p>
                  </a:txBody>
                  <a:tcPr marL="28575" marR="28575" marT="19050" marB="19050" anchor="ctr"/>
                </a:tc>
                <a:extLst>
                  <a:ext uri="{0D108BD9-81ED-4DB2-BD59-A6C34878D82A}">
                    <a16:rowId xmlns:a16="http://schemas.microsoft.com/office/drawing/2014/main" val="10007"/>
                  </a:ext>
                </a:extLst>
              </a:tr>
              <a:tr h="552158">
                <a:tc>
                  <a:txBody>
                    <a:bodyPr/>
                    <a:lstStyle/>
                    <a:p>
                      <a:pPr marL="0" marR="0" lvl="0" indent="0" algn="ctr" rtl="0">
                        <a:lnSpc>
                          <a:spcPct val="100000"/>
                        </a:lnSpc>
                        <a:spcBef>
                          <a:spcPts val="0"/>
                        </a:spcBef>
                        <a:spcAft>
                          <a:spcPts val="0"/>
                        </a:spcAft>
                        <a:buClr>
                          <a:srgbClr val="000000"/>
                        </a:buClr>
                        <a:buSzPts val="1600"/>
                        <a:buFont typeface="Arial"/>
                        <a:buNone/>
                      </a:pPr>
                      <a:endParaRPr sz="1600" i="0" u="none" strike="noStrike" cap="none" dirty="0">
                        <a:solidFill>
                          <a:schemeClr val="dk1"/>
                        </a:solidFill>
                      </a:endParaRPr>
                    </a:p>
                  </a:txBody>
                  <a:tcPr marL="91450" marR="91450" marT="45725" marB="45725" anchor="ctr">
                    <a:lnL w="12700" cap="flat" cmpd="sng">
                      <a:solidFill>
                        <a:schemeClr val="lt1"/>
                      </a:solidFill>
                      <a:prstDash val="solid"/>
                      <a:round/>
                      <a:headEnd type="none" w="sm" len="sm"/>
                      <a:tailEnd type="none" w="sm" len="sm"/>
                    </a:lnL>
                    <a:lnR w="12700" cap="flat" cmpd="sng" algn="ctr">
                      <a:solidFill>
                        <a:schemeClr val="lt1"/>
                      </a:solidFill>
                      <a:prstDash val="solid"/>
                      <a:round/>
                      <a:headEnd type="none" w="sm" len="sm"/>
                      <a:tailEnd type="none" w="sm" len="sm"/>
                    </a:lnR>
                    <a:lnT w="12700" cap="flat" cmpd="sng" algn="ctr">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chemeClr val="dk1"/>
                        </a:buClr>
                        <a:buSzPts val="1800"/>
                        <a:buFont typeface="Quattrocento Sans"/>
                        <a:buNone/>
                      </a:pPr>
                      <a:endParaRPr sz="1600" i="0" u="sng" strike="noStrike" cap="none" dirty="0">
                        <a:solidFill>
                          <a:schemeClr val="dk1"/>
                        </a:solidFill>
                        <a:hlinkClick r:id="rId3">
                          <a:extLst>
                            <a:ext uri="{A12FA001-AC4F-418D-AE19-62706E023703}">
                              <ahyp:hlinkClr xmlns:ahyp="http://schemas.microsoft.com/office/drawing/2018/hyperlinkcolor" val="tx"/>
                            </a:ext>
                          </a:extLst>
                        </a:hlinkClick>
                      </a:endParaRPr>
                    </a:p>
                  </a:txBody>
                  <a:tcPr marL="28575" marR="28575" marT="19050" marB="19050" anchor="ctr">
                    <a:lnL w="12700" cap="flat" cmpd="sng" algn="ctr">
                      <a:solidFill>
                        <a:schemeClr val="lt1"/>
                      </a:solidFill>
                      <a:prstDash val="solid"/>
                      <a:round/>
                      <a:headEnd type="none" w="sm" len="sm"/>
                      <a:tailEnd type="none" w="sm" len="sm"/>
                    </a:lnL>
                  </a:tcPr>
                </a:tc>
                <a:tc>
                  <a:txBody>
                    <a:bodyPr/>
                    <a:lstStyle/>
                    <a:p>
                      <a:pPr marL="0" marR="0" lvl="0" indent="0" algn="ctr" rtl="0">
                        <a:lnSpc>
                          <a:spcPct val="100000"/>
                        </a:lnSpc>
                        <a:spcBef>
                          <a:spcPts val="0"/>
                        </a:spcBef>
                        <a:spcAft>
                          <a:spcPts val="0"/>
                        </a:spcAft>
                        <a:buClr>
                          <a:srgbClr val="000000"/>
                        </a:buClr>
                        <a:buSzPts val="1600"/>
                        <a:buFont typeface="Arial"/>
                        <a:buNone/>
                      </a:pPr>
                      <a:endParaRPr sz="1600" u="none" strike="noStrike" cap="none" dirty="0"/>
                    </a:p>
                  </a:txBody>
                  <a:tcPr marL="28575" marR="28575" marT="19050" marB="19050" anchor="ctr"/>
                </a:tc>
                <a:extLst>
                  <a:ext uri="{0D108BD9-81ED-4DB2-BD59-A6C34878D82A}">
                    <a16:rowId xmlns:a16="http://schemas.microsoft.com/office/drawing/2014/main" val="10010"/>
                  </a:ext>
                </a:extLst>
              </a:tr>
            </a:tbl>
          </a:graphicData>
        </a:graphic>
      </p:graphicFrame>
      <p:pic>
        <p:nvPicPr>
          <p:cNvPr id="2" name="Picture 2" descr="ibm-logo-1972">
            <a:extLst>
              <a:ext uri="{FF2B5EF4-FFF2-40B4-BE49-F238E27FC236}">
                <a16:creationId xmlns:a16="http://schemas.microsoft.com/office/drawing/2014/main" id="{B0B57105-543E-93EC-3CAE-A18AA2609D00}"/>
              </a:ext>
            </a:extLst>
          </p:cNvPr>
          <p:cNvPicPr>
            <a:picLocks noChangeAspect="1" noChangeArrowheads="1"/>
          </p:cNvPicPr>
          <p:nvPr/>
        </p:nvPicPr>
        <p:blipFill>
          <a:blip r:embed="rId4">
            <a:alphaModFix amt="20000"/>
            <a:extLst>
              <a:ext uri="{28A0092B-C50C-407E-A947-70E740481C1C}">
                <a14:useLocalDpi xmlns:a14="http://schemas.microsoft.com/office/drawing/2010/main" val="0"/>
              </a:ext>
            </a:extLst>
          </a:blip>
          <a:srcRect/>
          <a:stretch>
            <a:fillRect/>
          </a:stretch>
        </p:blipFill>
        <p:spPr bwMode="auto">
          <a:xfrm>
            <a:off x="-1" y="29496"/>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01196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47A8A-51F4-6796-170F-6FC98DD3AAF4}"/>
              </a:ext>
            </a:extLst>
          </p:cNvPr>
          <p:cNvSpPr>
            <a:spLocks noGrp="1"/>
          </p:cNvSpPr>
          <p:nvPr>
            <p:ph type="title"/>
          </p:nvPr>
        </p:nvSpPr>
        <p:spPr>
          <a:xfrm>
            <a:off x="485121" y="443985"/>
            <a:ext cx="11269344" cy="809628"/>
          </a:xfrm>
        </p:spPr>
        <p:txBody>
          <a:bodyPr/>
          <a:lstStyle/>
          <a:p>
            <a:pPr algn="ctr"/>
            <a:r>
              <a:rPr lang="en-US" b="1" dirty="0"/>
              <a:t>CONCLUSION</a:t>
            </a:r>
          </a:p>
        </p:txBody>
      </p:sp>
      <p:sp>
        <p:nvSpPr>
          <p:cNvPr id="3" name="Text Placeholder 2">
            <a:extLst>
              <a:ext uri="{FF2B5EF4-FFF2-40B4-BE49-F238E27FC236}">
                <a16:creationId xmlns:a16="http://schemas.microsoft.com/office/drawing/2014/main" id="{5B0F407D-B3B8-107F-071D-297BD1E51D20}"/>
              </a:ext>
            </a:extLst>
          </p:cNvPr>
          <p:cNvSpPr>
            <a:spLocks noGrp="1"/>
          </p:cNvSpPr>
          <p:nvPr>
            <p:ph type="body" sz="half" idx="2"/>
          </p:nvPr>
        </p:nvSpPr>
        <p:spPr>
          <a:xfrm>
            <a:off x="485121" y="3185652"/>
            <a:ext cx="11269343" cy="2834148"/>
          </a:xfrm>
        </p:spPr>
        <p:txBody>
          <a:bodyPr>
            <a:normAutofit/>
          </a:bodyPr>
          <a:lstStyle/>
          <a:p>
            <a:pPr marL="457200" indent="-457200">
              <a:buFont typeface="Arial" panose="020B0604020202020204" pitchFamily="34" charset="0"/>
              <a:buChar char="•"/>
            </a:pPr>
            <a:r>
              <a:rPr lang="en-US" sz="3200" dirty="0"/>
              <a:t>The Web App had </a:t>
            </a:r>
            <a:r>
              <a:rPr lang="en-US" sz="3200" b="1" dirty="0"/>
              <a:t>critical vulnerabilities </a:t>
            </a:r>
            <a:r>
              <a:rPr lang="en-US" sz="3200" dirty="0"/>
              <a:t>per OWASP Top 10.</a:t>
            </a:r>
          </a:p>
          <a:p>
            <a:pPr marL="457200" indent="-457200">
              <a:buFont typeface="Arial" panose="020B0604020202020204" pitchFamily="34" charset="0"/>
              <a:buChar char="•"/>
            </a:pPr>
            <a:r>
              <a:rPr lang="en-US" sz="3200" b="1" dirty="0"/>
              <a:t>Patching is urgent </a:t>
            </a:r>
            <a:r>
              <a:rPr lang="en-US" sz="3200" dirty="0"/>
              <a:t>to prevent breaches.</a:t>
            </a:r>
          </a:p>
          <a:p>
            <a:pPr marL="457200" indent="-457200">
              <a:buFont typeface="Arial" panose="020B0604020202020204" pitchFamily="34" charset="0"/>
              <a:buChar char="•"/>
            </a:pPr>
            <a:r>
              <a:rPr lang="en-US" sz="3200" dirty="0"/>
              <a:t>VAPT is essential for </a:t>
            </a:r>
            <a:r>
              <a:rPr lang="en-US" sz="3200" b="1" dirty="0"/>
              <a:t>secure web development</a:t>
            </a:r>
            <a:r>
              <a:rPr lang="en-US" sz="3200" dirty="0"/>
              <a:t>.</a:t>
            </a:r>
          </a:p>
        </p:txBody>
      </p:sp>
    </p:spTree>
    <p:extLst>
      <p:ext uri="{BB962C8B-B14F-4D97-AF65-F5344CB8AC3E}">
        <p14:creationId xmlns:p14="http://schemas.microsoft.com/office/powerpoint/2010/main" val="10935310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2D9456B-6212-E262-9F69-6841719371C4}"/>
              </a:ext>
            </a:extLst>
          </p:cNvPr>
          <p:cNvSpPr txBox="1"/>
          <p:nvPr/>
        </p:nvSpPr>
        <p:spPr>
          <a:xfrm>
            <a:off x="1428135" y="0"/>
            <a:ext cx="9335729" cy="769441"/>
          </a:xfrm>
          <a:prstGeom prst="rect">
            <a:avLst/>
          </a:prstGeom>
          <a:noFill/>
        </p:spPr>
        <p:txBody>
          <a:bodyPr wrap="square" rtlCol="0">
            <a:spAutoFit/>
          </a:bodyPr>
          <a:lstStyle/>
          <a:p>
            <a:pPr algn="ctr"/>
            <a:r>
              <a:rPr lang="en-US" sz="4400" b="1" dirty="0"/>
              <a:t>Recommendations</a:t>
            </a:r>
          </a:p>
        </p:txBody>
      </p:sp>
      <p:sp>
        <p:nvSpPr>
          <p:cNvPr id="5" name="TextBox 4">
            <a:extLst>
              <a:ext uri="{FF2B5EF4-FFF2-40B4-BE49-F238E27FC236}">
                <a16:creationId xmlns:a16="http://schemas.microsoft.com/office/drawing/2014/main" id="{AAA0E247-8729-D72A-02BB-CBE7BB72261F}"/>
              </a:ext>
            </a:extLst>
          </p:cNvPr>
          <p:cNvSpPr txBox="1"/>
          <p:nvPr/>
        </p:nvSpPr>
        <p:spPr>
          <a:xfrm>
            <a:off x="0" y="1020163"/>
            <a:ext cx="12192000" cy="2831544"/>
          </a:xfrm>
          <a:prstGeom prst="rect">
            <a:avLst/>
          </a:prstGeom>
          <a:noFill/>
        </p:spPr>
        <p:txBody>
          <a:bodyPr wrap="square" rtlCol="0">
            <a:spAutoFit/>
          </a:bodyPr>
          <a:lstStyle/>
          <a:p>
            <a:r>
              <a:rPr lang="en-US" sz="3200" b="1" dirty="0" err="1"/>
              <a:t>SQli</a:t>
            </a:r>
            <a:r>
              <a:rPr lang="en-US" sz="3200" b="1" dirty="0"/>
              <a:t> Fix:</a:t>
            </a:r>
          </a:p>
          <a:p>
            <a:endParaRPr lang="en-US" b="1" dirty="0"/>
          </a:p>
          <a:p>
            <a:r>
              <a:rPr lang="en-US" sz="3200" b="1" dirty="0" err="1"/>
              <a:t>php</a:t>
            </a:r>
            <a:r>
              <a:rPr lang="en-US" sz="3200" b="1" dirty="0"/>
              <a:t>  code format </a:t>
            </a:r>
            <a:endParaRPr lang="en-US" sz="4400" b="1" dirty="0"/>
          </a:p>
          <a:p>
            <a:r>
              <a:rPr lang="en-US" sz="3200" dirty="0"/>
              <a:t>$</a:t>
            </a:r>
            <a:r>
              <a:rPr lang="en-US" sz="3200" dirty="0" err="1"/>
              <a:t>stmt</a:t>
            </a:r>
            <a:r>
              <a:rPr lang="en-US" sz="3200" dirty="0"/>
              <a:t> = $conn-&gt;prepare("SELECT * FROM users WHERE username=? AND password=?");  </a:t>
            </a:r>
          </a:p>
          <a:p>
            <a:r>
              <a:rPr lang="en-US" sz="3200" dirty="0"/>
              <a:t>$</a:t>
            </a:r>
            <a:r>
              <a:rPr lang="en-US" sz="3200" dirty="0" err="1"/>
              <a:t>stmt</a:t>
            </a:r>
            <a:r>
              <a:rPr lang="en-US" sz="3200" dirty="0"/>
              <a:t>-&gt;</a:t>
            </a:r>
            <a:r>
              <a:rPr lang="en-US" sz="3200" dirty="0" err="1"/>
              <a:t>bind_param</a:t>
            </a:r>
            <a:r>
              <a:rPr lang="en-US" sz="3200" dirty="0"/>
              <a:t>("ss", $user, $pass); </a:t>
            </a:r>
          </a:p>
        </p:txBody>
      </p:sp>
      <p:sp>
        <p:nvSpPr>
          <p:cNvPr id="6" name="TextBox 5">
            <a:extLst>
              <a:ext uri="{FF2B5EF4-FFF2-40B4-BE49-F238E27FC236}">
                <a16:creationId xmlns:a16="http://schemas.microsoft.com/office/drawing/2014/main" id="{9918AC71-FB31-AD27-1432-4E6316AB0448}"/>
              </a:ext>
            </a:extLst>
          </p:cNvPr>
          <p:cNvSpPr txBox="1"/>
          <p:nvPr/>
        </p:nvSpPr>
        <p:spPr>
          <a:xfrm>
            <a:off x="0" y="4268177"/>
            <a:ext cx="9955161" cy="2369880"/>
          </a:xfrm>
          <a:prstGeom prst="rect">
            <a:avLst/>
          </a:prstGeom>
          <a:noFill/>
        </p:spPr>
        <p:txBody>
          <a:bodyPr wrap="square" rtlCol="0">
            <a:spAutoFit/>
          </a:bodyPr>
          <a:lstStyle/>
          <a:p>
            <a:r>
              <a:rPr lang="en-US" sz="3200" b="1" dirty="0"/>
              <a:t>XSS Fix:</a:t>
            </a:r>
          </a:p>
          <a:p>
            <a:endParaRPr lang="en-US" sz="2000" b="1" dirty="0"/>
          </a:p>
          <a:p>
            <a:r>
              <a:rPr lang="en-US" sz="3200" b="1" dirty="0" err="1"/>
              <a:t>Php</a:t>
            </a:r>
            <a:r>
              <a:rPr lang="en-US" sz="3200" b="1" dirty="0"/>
              <a:t> code format</a:t>
            </a:r>
          </a:p>
          <a:p>
            <a:r>
              <a:rPr lang="en-US" sz="3200" dirty="0"/>
              <a:t>echo </a:t>
            </a:r>
            <a:r>
              <a:rPr lang="en-US" sz="3200" dirty="0" err="1"/>
              <a:t>htmlspecialchars</a:t>
            </a:r>
            <a:r>
              <a:rPr lang="en-US" sz="3200" dirty="0"/>
              <a:t>($_GET['search'], ENT_QUOTES, 'UTF-8'); </a:t>
            </a:r>
          </a:p>
        </p:txBody>
      </p:sp>
      <p:pic>
        <p:nvPicPr>
          <p:cNvPr id="3" name="Picture 2" descr="ibm-logo-1972">
            <a:extLst>
              <a:ext uri="{FF2B5EF4-FFF2-40B4-BE49-F238E27FC236}">
                <a16:creationId xmlns:a16="http://schemas.microsoft.com/office/drawing/2014/main" id="{334062E7-EB6C-AE73-353A-B77E7EA53D1E}"/>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1" y="29496"/>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38010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A373932-B179-0214-5CCE-2F9C712537CF}"/>
              </a:ext>
            </a:extLst>
          </p:cNvPr>
          <p:cNvSpPr txBox="1"/>
          <p:nvPr/>
        </p:nvSpPr>
        <p:spPr>
          <a:xfrm>
            <a:off x="1297858" y="2344994"/>
            <a:ext cx="8716297" cy="1569660"/>
          </a:xfrm>
          <a:prstGeom prst="rect">
            <a:avLst/>
          </a:prstGeom>
          <a:noFill/>
        </p:spPr>
        <p:txBody>
          <a:bodyPr wrap="square" rtlCol="0">
            <a:spAutoFit/>
          </a:bodyPr>
          <a:lstStyle/>
          <a:p>
            <a:pPr algn="ctr"/>
            <a:r>
              <a:rPr lang="en-US" sz="9600" dirty="0"/>
              <a:t>THANK YOU</a:t>
            </a:r>
          </a:p>
        </p:txBody>
      </p:sp>
      <p:pic>
        <p:nvPicPr>
          <p:cNvPr id="3" name="Picture 2" descr="ibm-logo-1972">
            <a:extLst>
              <a:ext uri="{FF2B5EF4-FFF2-40B4-BE49-F238E27FC236}">
                <a16:creationId xmlns:a16="http://schemas.microsoft.com/office/drawing/2014/main" id="{BD0671BA-8713-36E2-675C-5B16D9B1EF29}"/>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14935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3E1B08B-BD8E-71C6-DCC8-9D9AC3E80367}"/>
              </a:ext>
            </a:extLst>
          </p:cNvPr>
          <p:cNvSpPr txBox="1"/>
          <p:nvPr/>
        </p:nvSpPr>
        <p:spPr>
          <a:xfrm>
            <a:off x="0" y="103239"/>
            <a:ext cx="10722077" cy="6555641"/>
          </a:xfrm>
          <a:prstGeom prst="rect">
            <a:avLst/>
          </a:prstGeom>
          <a:noFill/>
        </p:spPr>
        <p:txBody>
          <a:bodyPr wrap="square" rtlCol="0">
            <a:spAutoFit/>
          </a:bodyPr>
          <a:lstStyle/>
          <a:p>
            <a:r>
              <a:rPr lang="en-US" sz="2000" b="1" dirty="0"/>
              <a:t>Our methodology follows a structured four-stage process:</a:t>
            </a:r>
          </a:p>
          <a:p>
            <a:endParaRPr lang="en-US" sz="2000" dirty="0"/>
          </a:p>
          <a:p>
            <a:r>
              <a:rPr lang="en-US" sz="2000" dirty="0"/>
              <a:t>1.</a:t>
            </a:r>
            <a:r>
              <a:rPr lang="en-US" sz="2000" b="1" dirty="0"/>
              <a:t>Discovery Phase</a:t>
            </a:r>
            <a:r>
              <a:rPr lang="en-US" sz="2000" dirty="0"/>
              <a:t>: We began with manual examination of the application and used Burp Suite to analyze request/response patterns.</a:t>
            </a:r>
          </a:p>
          <a:p>
            <a:pPr marL="342900" indent="-342900">
              <a:buAutoNum type="arabicPeriod"/>
            </a:pPr>
            <a:endParaRPr lang="en-US" sz="2000" dirty="0"/>
          </a:p>
          <a:p>
            <a:r>
              <a:rPr lang="en-US" sz="2000" dirty="0"/>
              <a:t>2.</a:t>
            </a:r>
            <a:r>
              <a:rPr lang="en-US" sz="2000" b="1" dirty="0"/>
              <a:t>Vulnerability Scanning</a:t>
            </a:r>
            <a:r>
              <a:rPr lang="en-US" sz="2000" dirty="0"/>
              <a:t>: Employed Nmap for network service detection and </a:t>
            </a:r>
            <a:r>
              <a:rPr lang="en-US" sz="2000" dirty="0" err="1"/>
              <a:t>Nikto</a:t>
            </a:r>
            <a:r>
              <a:rPr lang="en-US" sz="2000" dirty="0"/>
              <a:t> for identifying web server vulnerabilities.</a:t>
            </a:r>
          </a:p>
          <a:p>
            <a:endParaRPr lang="en-US" sz="2000" dirty="0"/>
          </a:p>
          <a:p>
            <a:r>
              <a:rPr lang="en-US" sz="2000" dirty="0"/>
              <a:t>3.</a:t>
            </a:r>
            <a:r>
              <a:rPr lang="en-US" sz="2000" b="1" dirty="0"/>
              <a:t>Controlled Exploitation</a:t>
            </a:r>
            <a:r>
              <a:rPr lang="en-US" sz="2000" dirty="0"/>
              <a:t>:</a:t>
            </a:r>
          </a:p>
          <a:p>
            <a:r>
              <a:rPr lang="en-US" sz="2000" dirty="0"/>
              <a:t>   - Demonstrated SQLi attacks to bypass security and access databases</a:t>
            </a:r>
          </a:p>
          <a:p>
            <a:r>
              <a:rPr lang="en-US" sz="2000" dirty="0"/>
              <a:t>   - Executed XSS payloads to test script injection vulnerabilities</a:t>
            </a:r>
          </a:p>
          <a:p>
            <a:r>
              <a:rPr lang="en-US" sz="2000" dirty="0"/>
              <a:t>   - Tested CSRF vulnerabilities by simulating unauthorized actions</a:t>
            </a:r>
          </a:p>
          <a:p>
            <a:endParaRPr lang="en-US" sz="2000" dirty="0"/>
          </a:p>
          <a:p>
            <a:r>
              <a:rPr lang="en-US" sz="2000" dirty="0"/>
              <a:t>4.</a:t>
            </a:r>
            <a:r>
              <a:rPr lang="en-US" sz="2000" b="1" dirty="0"/>
              <a:t>Impact Analysis</a:t>
            </a:r>
            <a:r>
              <a:rPr lang="en-US" sz="2000" dirty="0"/>
              <a:t>: Assessed potential damage from successful attacks including data breaches and system compromises.</a:t>
            </a:r>
          </a:p>
          <a:p>
            <a:endParaRPr lang="en-US" sz="2000" dirty="0"/>
          </a:p>
          <a:p>
            <a:r>
              <a:rPr lang="en-US" sz="2000" dirty="0"/>
              <a:t>Significant security issues discovered include:</a:t>
            </a:r>
          </a:p>
          <a:p>
            <a:r>
              <a:rPr lang="en-US" sz="2000" dirty="0"/>
              <a:t>- Critical SQL injection vulnerabilities in authentication systems</a:t>
            </a:r>
          </a:p>
          <a:p>
            <a:r>
              <a:rPr lang="en-US" sz="2000" dirty="0"/>
              <a:t>- Persistent XSS flaws in user-input fields</a:t>
            </a:r>
          </a:p>
          <a:p>
            <a:r>
              <a:rPr lang="en-US" sz="2000" dirty="0"/>
              <a:t>- CSRF vulnerabilities allowing unauthorized account changes</a:t>
            </a:r>
          </a:p>
          <a:p>
            <a:endParaRPr lang="en-US" sz="2000" dirty="0"/>
          </a:p>
        </p:txBody>
      </p:sp>
      <p:pic>
        <p:nvPicPr>
          <p:cNvPr id="3" name="Picture 2" descr="ibm-logo-1972">
            <a:extLst>
              <a:ext uri="{FF2B5EF4-FFF2-40B4-BE49-F238E27FC236}">
                <a16:creationId xmlns:a16="http://schemas.microsoft.com/office/drawing/2014/main" id="{9FC1481C-93B4-4597-2144-722113E80446}"/>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37090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BD9B16C-2DB0-92C6-5875-2CB5CF77C10A}"/>
              </a:ext>
            </a:extLst>
          </p:cNvPr>
          <p:cNvSpPr txBox="1"/>
          <p:nvPr/>
        </p:nvSpPr>
        <p:spPr>
          <a:xfrm>
            <a:off x="280219" y="309717"/>
            <a:ext cx="9586452" cy="4154984"/>
          </a:xfrm>
          <a:prstGeom prst="rect">
            <a:avLst/>
          </a:prstGeom>
          <a:noFill/>
        </p:spPr>
        <p:txBody>
          <a:bodyPr wrap="square" rtlCol="0">
            <a:spAutoFit/>
          </a:bodyPr>
          <a:lstStyle/>
          <a:p>
            <a:r>
              <a:rPr lang="en-US" sz="2400" b="1" dirty="0"/>
              <a:t>Recommended security improvements</a:t>
            </a:r>
            <a:r>
              <a:rPr lang="en-US" sz="2400" dirty="0"/>
              <a:t>:</a:t>
            </a:r>
          </a:p>
          <a:p>
            <a:r>
              <a:rPr lang="en-US" sz="2400" dirty="0"/>
              <a:t>- Implementation of prepared statements for database queries</a:t>
            </a:r>
          </a:p>
          <a:p>
            <a:r>
              <a:rPr lang="en-US" sz="2400" dirty="0"/>
              <a:t>- Enhanced input sanitization and Content Security Policies</a:t>
            </a:r>
          </a:p>
          <a:p>
            <a:r>
              <a:rPr lang="en-US" sz="2400" dirty="0"/>
              <a:t>- Integration of anti-CSRF mechanisms</a:t>
            </a:r>
          </a:p>
          <a:p>
            <a:endParaRPr lang="en-US" sz="2400" dirty="0"/>
          </a:p>
          <a:p>
            <a:r>
              <a:rPr lang="en-US" sz="2400" dirty="0"/>
              <a:t>The project deliverables include comprehensive documentation featuring vulnerability evidence, detailed testing procedures, and risk assessments, all conducted in accordance with established security standards. This work highlights the critical need for regular security assessments in web application development and maintenance.</a:t>
            </a:r>
          </a:p>
        </p:txBody>
      </p:sp>
      <p:pic>
        <p:nvPicPr>
          <p:cNvPr id="7" name="Picture 2" descr="ibm-logo-1972">
            <a:extLst>
              <a:ext uri="{FF2B5EF4-FFF2-40B4-BE49-F238E27FC236}">
                <a16:creationId xmlns:a16="http://schemas.microsoft.com/office/drawing/2014/main" id="{5E399C2B-0DA9-FE54-3140-FC9AADB5376B}"/>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23688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DD0C4-33DB-D3D8-5F03-5FB0E2F18AE9}"/>
              </a:ext>
            </a:extLst>
          </p:cNvPr>
          <p:cNvSpPr>
            <a:spLocks noGrp="1"/>
          </p:cNvSpPr>
          <p:nvPr>
            <p:ph type="title"/>
          </p:nvPr>
        </p:nvSpPr>
        <p:spPr>
          <a:xfrm>
            <a:off x="122558" y="973668"/>
            <a:ext cx="8761413" cy="706964"/>
          </a:xfrm>
        </p:spPr>
        <p:txBody>
          <a:bodyPr/>
          <a:lstStyle/>
          <a:p>
            <a:r>
              <a:rPr lang="en-US" dirty="0"/>
              <a:t>	TABLE OF CONTENT </a:t>
            </a:r>
          </a:p>
        </p:txBody>
      </p:sp>
      <p:sp>
        <p:nvSpPr>
          <p:cNvPr id="3" name="Content Placeholder 2">
            <a:extLst>
              <a:ext uri="{FF2B5EF4-FFF2-40B4-BE49-F238E27FC236}">
                <a16:creationId xmlns:a16="http://schemas.microsoft.com/office/drawing/2014/main" id="{F4C648A4-EBAD-BB2C-0F4A-EB7B200DA724}"/>
              </a:ext>
            </a:extLst>
          </p:cNvPr>
          <p:cNvSpPr>
            <a:spLocks noGrp="1"/>
          </p:cNvSpPr>
          <p:nvPr>
            <p:ph idx="1"/>
          </p:nvPr>
        </p:nvSpPr>
        <p:spPr>
          <a:xfrm>
            <a:off x="314296" y="2197509"/>
            <a:ext cx="8825659" cy="4468761"/>
          </a:xfrm>
        </p:spPr>
        <p:txBody>
          <a:bodyPr>
            <a:normAutofit/>
          </a:bodyPr>
          <a:lstStyle/>
          <a:p>
            <a:pPr>
              <a:buFont typeface="Arial" panose="020B0604020202020204" pitchFamily="34" charset="0"/>
              <a:buChar char="•"/>
            </a:pPr>
            <a:r>
              <a:rPr lang="en-US" sz="3200" dirty="0"/>
              <a:t>INTRODUCTION</a:t>
            </a:r>
          </a:p>
          <a:p>
            <a:pPr>
              <a:buFont typeface="Arial" panose="020B0604020202020204" pitchFamily="34" charset="0"/>
              <a:buChar char="•"/>
            </a:pPr>
            <a:r>
              <a:rPr lang="en-US" sz="3200" dirty="0"/>
              <a:t>OBJECTIVES</a:t>
            </a:r>
          </a:p>
          <a:p>
            <a:pPr>
              <a:buFont typeface="Arial" panose="020B0604020202020204" pitchFamily="34" charset="0"/>
              <a:buChar char="•"/>
            </a:pPr>
            <a:r>
              <a:rPr lang="en-US" sz="3200" dirty="0"/>
              <a:t>METHODOLOGY</a:t>
            </a:r>
          </a:p>
          <a:p>
            <a:pPr>
              <a:buFont typeface="Arial" panose="020B0604020202020204" pitchFamily="34" charset="0"/>
              <a:buChar char="•"/>
            </a:pPr>
            <a:r>
              <a:rPr lang="en-US" sz="3200" dirty="0"/>
              <a:t>TOOLS USED</a:t>
            </a:r>
          </a:p>
          <a:p>
            <a:pPr>
              <a:buFont typeface="Arial" panose="020B0604020202020204" pitchFamily="34" charset="0"/>
              <a:buChar char="•"/>
            </a:pPr>
            <a:r>
              <a:rPr lang="en-US" sz="3200" dirty="0"/>
              <a:t>FINDINGS </a:t>
            </a:r>
          </a:p>
          <a:p>
            <a:pPr>
              <a:buFont typeface="Arial" panose="020B0604020202020204" pitchFamily="34" charset="0"/>
              <a:buChar char="•"/>
            </a:pPr>
            <a:r>
              <a:rPr lang="en-US" sz="3200" dirty="0"/>
              <a:t>RECOMMENDATIONS</a:t>
            </a:r>
          </a:p>
          <a:p>
            <a:pPr>
              <a:buFont typeface="Arial" panose="020B0604020202020204" pitchFamily="34" charset="0"/>
              <a:buChar char="•"/>
            </a:pPr>
            <a:r>
              <a:rPr lang="en-US" sz="3200" dirty="0"/>
              <a:t>CONCLUSION</a:t>
            </a:r>
          </a:p>
        </p:txBody>
      </p:sp>
      <p:pic>
        <p:nvPicPr>
          <p:cNvPr id="2050" name="Picture 2" descr="ibm-logo-1972">
            <a:extLst>
              <a:ext uri="{FF2B5EF4-FFF2-40B4-BE49-F238E27FC236}">
                <a16:creationId xmlns:a16="http://schemas.microsoft.com/office/drawing/2014/main" id="{23112B43-4E11-A9A5-FADE-3DEB44A9C469}"/>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44520"/>
            <a:ext cx="12192000" cy="68134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92540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1B665E-380E-92B6-61D9-A81ABF486CCF}"/>
              </a:ext>
            </a:extLst>
          </p:cNvPr>
          <p:cNvSpPr>
            <a:spLocks noGrp="1"/>
          </p:cNvSpPr>
          <p:nvPr>
            <p:ph type="title"/>
          </p:nvPr>
        </p:nvSpPr>
        <p:spPr>
          <a:xfrm>
            <a:off x="0" y="149017"/>
            <a:ext cx="12093677" cy="1372986"/>
          </a:xfrm>
        </p:spPr>
        <p:txBody>
          <a:bodyPr/>
          <a:lstStyle/>
          <a:p>
            <a:pPr algn="ctr"/>
            <a:r>
              <a:rPr lang="en-US" b="1" dirty="0"/>
              <a:t>INTRODUCTION</a:t>
            </a:r>
          </a:p>
        </p:txBody>
      </p:sp>
      <p:sp>
        <p:nvSpPr>
          <p:cNvPr id="3" name="Text Placeholder 2">
            <a:extLst>
              <a:ext uri="{FF2B5EF4-FFF2-40B4-BE49-F238E27FC236}">
                <a16:creationId xmlns:a16="http://schemas.microsoft.com/office/drawing/2014/main" id="{E4FEA4B4-8330-27E8-0330-C038939048D8}"/>
              </a:ext>
            </a:extLst>
          </p:cNvPr>
          <p:cNvSpPr>
            <a:spLocks noGrp="1"/>
          </p:cNvSpPr>
          <p:nvPr>
            <p:ph type="body" sz="half" idx="2"/>
          </p:nvPr>
        </p:nvSpPr>
        <p:spPr>
          <a:xfrm>
            <a:off x="405059" y="2642881"/>
            <a:ext cx="9906336" cy="4406848"/>
          </a:xfrm>
        </p:spPr>
        <p:txBody>
          <a:bodyPr>
            <a:normAutofit/>
          </a:bodyPr>
          <a:lstStyle/>
          <a:p>
            <a:r>
              <a:rPr lang="en-US" sz="3200" b="1" dirty="0"/>
              <a:t>WHAT IS VAPT ?</a:t>
            </a:r>
          </a:p>
          <a:p>
            <a:pPr marL="285750" indent="-285750">
              <a:buFont typeface="Arial" panose="020B0604020202020204" pitchFamily="34" charset="0"/>
              <a:buChar char="•"/>
            </a:pPr>
            <a:r>
              <a:rPr lang="en-US" sz="3200" b="1" dirty="0"/>
              <a:t>Vulnerability Assessment: Identifying Weaknesses.</a:t>
            </a:r>
          </a:p>
          <a:p>
            <a:pPr marL="285750" indent="-285750">
              <a:buFont typeface="Arial" panose="020B0604020202020204" pitchFamily="34" charset="0"/>
              <a:buChar char="•"/>
            </a:pPr>
            <a:r>
              <a:rPr lang="en-US" sz="3200" b="1" dirty="0"/>
              <a:t>Penetration Testing: Exploiting Vulnerabilities.</a:t>
            </a:r>
          </a:p>
          <a:p>
            <a:pPr marL="285750" indent="-285750">
              <a:buFont typeface="Arial" panose="020B0604020202020204" pitchFamily="34" charset="0"/>
              <a:buChar char="•"/>
            </a:pPr>
            <a:r>
              <a:rPr lang="en-US" sz="3200" b="1" dirty="0"/>
              <a:t>Target: A Vulnerable PHP Web app (e.g., DVWA, OWASP Juice Shop).</a:t>
            </a:r>
            <a:endParaRPr lang="en-US" sz="3200" dirty="0"/>
          </a:p>
        </p:txBody>
      </p:sp>
      <p:pic>
        <p:nvPicPr>
          <p:cNvPr id="4" name="Picture 2" descr="ibm-logo-1972">
            <a:extLst>
              <a:ext uri="{FF2B5EF4-FFF2-40B4-BE49-F238E27FC236}">
                <a16:creationId xmlns:a16="http://schemas.microsoft.com/office/drawing/2014/main" id="{CA736751-6602-F8F3-2D60-50FE1C6042EA}"/>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55516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CBCC109-7FC0-383A-4FA4-D01558535932}"/>
              </a:ext>
            </a:extLst>
          </p:cNvPr>
          <p:cNvSpPr txBox="1"/>
          <p:nvPr/>
        </p:nvSpPr>
        <p:spPr>
          <a:xfrm>
            <a:off x="0" y="948690"/>
            <a:ext cx="12191999" cy="5632311"/>
          </a:xfrm>
          <a:prstGeom prst="rect">
            <a:avLst/>
          </a:prstGeom>
          <a:noFill/>
        </p:spPr>
        <p:txBody>
          <a:bodyPr wrap="square" rtlCol="0">
            <a:spAutoFit/>
          </a:bodyPr>
          <a:lstStyle/>
          <a:p>
            <a:pPr marL="342900" indent="-342900">
              <a:buAutoNum type="arabicPeriod"/>
            </a:pPr>
            <a:r>
              <a:rPr lang="en-US" b="1" dirty="0"/>
              <a:t>Why did you select this project?</a:t>
            </a:r>
            <a:r>
              <a:rPr lang="en-US" dirty="0"/>
              <a:t> </a:t>
            </a:r>
          </a:p>
          <a:p>
            <a:r>
              <a:rPr lang="en-US" dirty="0"/>
              <a:t>"I picked this web security testing project because it gives me hands-on experience with real cybersecurity threats that companies actually face. In today's world where data breaches are common, learning how to find and fix vulnerabilities like SQL injections and cross-site scripting is incredibly valuable. The DVWA platform lets me safely practice these skills in a controlled environment without risking real systems.  </a:t>
            </a:r>
          </a:p>
          <a:p>
            <a:endParaRPr lang="en-US" dirty="0"/>
          </a:p>
          <a:p>
            <a:r>
              <a:rPr lang="en-US" b="1" dirty="0"/>
              <a:t>2. What's your approach to completing it?</a:t>
            </a:r>
            <a:r>
              <a:rPr lang="en-US" dirty="0"/>
              <a:t>  </a:t>
            </a:r>
          </a:p>
          <a:p>
            <a:r>
              <a:rPr lang="en-US" dirty="0"/>
              <a:t>*"Here's my step-by-step plan:  </a:t>
            </a:r>
          </a:p>
          <a:p>
            <a:r>
              <a:rPr lang="en-US" dirty="0"/>
              <a:t>First, I'll set up the vulnerable application in my test lab. Then I'll use tools like Nmap to scan for weaknesses and Burp Suite to examine how the application handles data. I'll combine automated scans with manual testing to uncover security holes, demonstrate how attacks like SQL injection work, and document everything with clear examples. Finally, I'll provide practical solutions to strengthen the application's security.  </a:t>
            </a:r>
          </a:p>
          <a:p>
            <a:endParaRPr lang="en-US" dirty="0"/>
          </a:p>
          <a:p>
            <a:r>
              <a:rPr lang="en-US" b="1" dirty="0"/>
              <a:t>3. What makes DVWA the right choice?  </a:t>
            </a:r>
          </a:p>
          <a:p>
            <a:r>
              <a:rPr lang="en-US" dirty="0"/>
              <a:t>  DVWA is perfect for this project because:  </a:t>
            </a:r>
          </a:p>
          <a:p>
            <a:r>
              <a:rPr lang="en-US" dirty="0"/>
              <a:t>- It's built specifically for security training with realistic vulnerabilities  </a:t>
            </a:r>
          </a:p>
          <a:p>
            <a:r>
              <a:rPr lang="en-US" dirty="0"/>
              <a:t>- I can practice ethical hacking techniques legally and safely  </a:t>
            </a:r>
          </a:p>
          <a:p>
            <a:r>
              <a:rPr lang="en-US" dirty="0"/>
              <a:t>- It includes all the major security risks identified by OWASP  </a:t>
            </a:r>
          </a:p>
          <a:p>
            <a:r>
              <a:rPr lang="en-US" dirty="0"/>
              <a:t>- The adjustable difficulty levels let me progress from basic to advanced challenges  </a:t>
            </a:r>
          </a:p>
          <a:p>
            <a:r>
              <a:rPr lang="en-US" dirty="0"/>
              <a:t>- Since it's widely used in the industry, the skills I learn will be directly applicable to real-world situations. </a:t>
            </a:r>
          </a:p>
        </p:txBody>
      </p:sp>
      <p:sp>
        <p:nvSpPr>
          <p:cNvPr id="3" name="TextBox 2">
            <a:extLst>
              <a:ext uri="{FF2B5EF4-FFF2-40B4-BE49-F238E27FC236}">
                <a16:creationId xmlns:a16="http://schemas.microsoft.com/office/drawing/2014/main" id="{8E3BDDD7-F7DE-7402-8FC1-DA4FD79F9B50}"/>
              </a:ext>
            </a:extLst>
          </p:cNvPr>
          <p:cNvSpPr txBox="1"/>
          <p:nvPr/>
        </p:nvSpPr>
        <p:spPr>
          <a:xfrm>
            <a:off x="3574025" y="137712"/>
            <a:ext cx="4483510" cy="584775"/>
          </a:xfrm>
          <a:prstGeom prst="rect">
            <a:avLst/>
          </a:prstGeom>
          <a:noFill/>
        </p:spPr>
        <p:txBody>
          <a:bodyPr wrap="square" rtlCol="0">
            <a:spAutoFit/>
          </a:bodyPr>
          <a:lstStyle/>
          <a:p>
            <a:pPr algn="ctr"/>
            <a:r>
              <a:rPr lang="en-US" sz="3200" b="1" dirty="0"/>
              <a:t>INTRODUCTION</a:t>
            </a:r>
          </a:p>
        </p:txBody>
      </p:sp>
      <p:pic>
        <p:nvPicPr>
          <p:cNvPr id="4" name="Picture 2" descr="ibm-logo-1972">
            <a:extLst>
              <a:ext uri="{FF2B5EF4-FFF2-40B4-BE49-F238E27FC236}">
                <a16:creationId xmlns:a16="http://schemas.microsoft.com/office/drawing/2014/main" id="{491E1878-62E2-E201-DB41-4DC72838AA82}"/>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1" y="0"/>
            <a:ext cx="12191999"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9633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CFA67-F1F5-9364-AA40-CD08ECF27250}"/>
              </a:ext>
            </a:extLst>
          </p:cNvPr>
          <p:cNvSpPr>
            <a:spLocks noGrp="1"/>
          </p:cNvSpPr>
          <p:nvPr>
            <p:ph type="title"/>
          </p:nvPr>
        </p:nvSpPr>
        <p:spPr>
          <a:xfrm>
            <a:off x="0" y="473481"/>
            <a:ext cx="12192000" cy="558906"/>
          </a:xfrm>
        </p:spPr>
        <p:txBody>
          <a:bodyPr>
            <a:normAutofit fontScale="90000"/>
          </a:bodyPr>
          <a:lstStyle/>
          <a:p>
            <a:pPr algn="ctr"/>
            <a:r>
              <a:rPr lang="en-US" b="1" dirty="0"/>
              <a:t>OBJECTIVES</a:t>
            </a:r>
            <a:endParaRPr lang="en-US" dirty="0"/>
          </a:p>
        </p:txBody>
      </p:sp>
      <p:sp>
        <p:nvSpPr>
          <p:cNvPr id="3" name="Text Placeholder 2">
            <a:extLst>
              <a:ext uri="{FF2B5EF4-FFF2-40B4-BE49-F238E27FC236}">
                <a16:creationId xmlns:a16="http://schemas.microsoft.com/office/drawing/2014/main" id="{80E53676-FF4D-A1A1-FC43-F66A2864D029}"/>
              </a:ext>
            </a:extLst>
          </p:cNvPr>
          <p:cNvSpPr>
            <a:spLocks noGrp="1"/>
          </p:cNvSpPr>
          <p:nvPr>
            <p:ph type="body" sz="half" idx="2"/>
          </p:nvPr>
        </p:nvSpPr>
        <p:spPr>
          <a:xfrm>
            <a:off x="0" y="3038168"/>
            <a:ext cx="12192000" cy="3819832"/>
          </a:xfrm>
        </p:spPr>
        <p:txBody>
          <a:bodyPr/>
          <a:lstStyle/>
          <a:p>
            <a:pPr marL="457200" indent="-457200">
              <a:buFont typeface="Arial" panose="020B0604020202020204" pitchFamily="34" charset="0"/>
              <a:buChar char="•"/>
            </a:pPr>
            <a:r>
              <a:rPr lang="en-US" sz="3200" b="1" dirty="0"/>
              <a:t>Identifying SQL Injection(SQLi), Cross-Site Scripting(XSS),and misconfigurations.</a:t>
            </a:r>
          </a:p>
          <a:p>
            <a:pPr marL="457200" indent="-457200">
              <a:buFont typeface="Arial" panose="020B0604020202020204" pitchFamily="34" charset="0"/>
              <a:buChar char="•"/>
            </a:pPr>
            <a:r>
              <a:rPr lang="en-US" sz="3200" b="1" dirty="0"/>
              <a:t>Demonstrate real-world exploitation.</a:t>
            </a:r>
          </a:p>
          <a:p>
            <a:pPr marL="457200" indent="-457200">
              <a:buFont typeface="Arial" panose="020B0604020202020204" pitchFamily="34" charset="0"/>
              <a:buChar char="•"/>
            </a:pPr>
            <a:r>
              <a:rPr lang="en-US" sz="3200" b="1" dirty="0"/>
              <a:t>Provide actionable security recommendations.</a:t>
            </a:r>
          </a:p>
          <a:p>
            <a:endParaRPr lang="en-US" dirty="0"/>
          </a:p>
        </p:txBody>
      </p:sp>
      <p:pic>
        <p:nvPicPr>
          <p:cNvPr id="4" name="Picture 2" descr="ibm-logo-1972">
            <a:extLst>
              <a:ext uri="{FF2B5EF4-FFF2-40B4-BE49-F238E27FC236}">
                <a16:creationId xmlns:a16="http://schemas.microsoft.com/office/drawing/2014/main" id="{924B598B-1BD1-9EDE-A797-77DD9C72D043}"/>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5642"/>
            <a:ext cx="12191999" cy="68523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67738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7E40E-2143-8AD2-1E4E-280C1EA8D748}"/>
              </a:ext>
            </a:extLst>
          </p:cNvPr>
          <p:cNvSpPr>
            <a:spLocks noGrp="1"/>
          </p:cNvSpPr>
          <p:nvPr>
            <p:ph type="title"/>
          </p:nvPr>
        </p:nvSpPr>
        <p:spPr>
          <a:xfrm>
            <a:off x="0" y="324465"/>
            <a:ext cx="12192000" cy="1002890"/>
          </a:xfrm>
        </p:spPr>
        <p:txBody>
          <a:bodyPr/>
          <a:lstStyle/>
          <a:p>
            <a:pPr algn="ctr"/>
            <a:r>
              <a:rPr lang="en-US" sz="5400" b="1" dirty="0"/>
              <a:t>METHODOLOGY</a:t>
            </a:r>
          </a:p>
        </p:txBody>
      </p:sp>
      <p:sp>
        <p:nvSpPr>
          <p:cNvPr id="3" name="Text Placeholder 2">
            <a:extLst>
              <a:ext uri="{FF2B5EF4-FFF2-40B4-BE49-F238E27FC236}">
                <a16:creationId xmlns:a16="http://schemas.microsoft.com/office/drawing/2014/main" id="{4FBBCC68-47B5-3015-39B9-E568BB38FD70}"/>
              </a:ext>
            </a:extLst>
          </p:cNvPr>
          <p:cNvSpPr>
            <a:spLocks noGrp="1"/>
          </p:cNvSpPr>
          <p:nvPr>
            <p:ph type="body" sz="half" idx="2"/>
          </p:nvPr>
        </p:nvSpPr>
        <p:spPr>
          <a:xfrm>
            <a:off x="339213" y="3429000"/>
            <a:ext cx="11852787" cy="3429000"/>
          </a:xfrm>
        </p:spPr>
        <p:txBody>
          <a:bodyPr>
            <a:normAutofit fontScale="92500" lnSpcReduction="10000"/>
          </a:bodyPr>
          <a:lstStyle/>
          <a:p>
            <a:r>
              <a:rPr lang="en-US" sz="3200" b="1" dirty="0"/>
              <a:t>Vulnerability Assessment</a:t>
            </a:r>
          </a:p>
          <a:p>
            <a:pPr marL="514350" indent="-514350">
              <a:buFont typeface="Arial" panose="020B0604020202020204" pitchFamily="34" charset="0"/>
              <a:buChar char="•"/>
            </a:pPr>
            <a:r>
              <a:rPr lang="en-US" sz="3200" dirty="0"/>
              <a:t>Automated Scans (</a:t>
            </a:r>
            <a:r>
              <a:rPr lang="en-US" sz="3200" dirty="0" err="1"/>
              <a:t>Nmap,Nikto</a:t>
            </a:r>
            <a:r>
              <a:rPr lang="en-US" sz="3200" dirty="0"/>
              <a:t>).</a:t>
            </a:r>
          </a:p>
          <a:p>
            <a:pPr marL="514350" indent="-514350">
              <a:buFont typeface="Arial" panose="020B0604020202020204" pitchFamily="34" charset="0"/>
              <a:buChar char="•"/>
            </a:pPr>
            <a:r>
              <a:rPr lang="en-US" sz="3200" dirty="0"/>
              <a:t>Manual Testing (</a:t>
            </a:r>
            <a:r>
              <a:rPr lang="en-US" sz="3200" dirty="0" err="1"/>
              <a:t>Brup</a:t>
            </a:r>
            <a:r>
              <a:rPr lang="en-US" sz="3200" dirty="0"/>
              <a:t> Suite).</a:t>
            </a:r>
          </a:p>
          <a:p>
            <a:r>
              <a:rPr lang="en-US" sz="3200" b="1" dirty="0"/>
              <a:t>Penetration Testing</a:t>
            </a:r>
          </a:p>
          <a:p>
            <a:pPr marL="514350" indent="-514350">
              <a:buFont typeface="Arial" panose="020B0604020202020204" pitchFamily="34" charset="0"/>
              <a:buChar char="•"/>
            </a:pPr>
            <a:r>
              <a:rPr lang="en-US" sz="3200" dirty="0"/>
              <a:t>Exploited SQLI/XSS.</a:t>
            </a:r>
          </a:p>
          <a:p>
            <a:pPr marL="514350" indent="-514350">
              <a:buFont typeface="Arial" panose="020B0604020202020204" pitchFamily="34" charset="0"/>
              <a:buChar char="•"/>
            </a:pPr>
            <a:r>
              <a:rPr lang="en-US" sz="3200" dirty="0"/>
              <a:t>Verified data extraction.</a:t>
            </a:r>
          </a:p>
          <a:p>
            <a:endParaRPr lang="en-US" sz="3200" b="1" dirty="0"/>
          </a:p>
        </p:txBody>
      </p:sp>
      <p:pic>
        <p:nvPicPr>
          <p:cNvPr id="4" name="Picture 2" descr="ibm-logo-1972">
            <a:extLst>
              <a:ext uri="{FF2B5EF4-FFF2-40B4-BE49-F238E27FC236}">
                <a16:creationId xmlns:a16="http://schemas.microsoft.com/office/drawing/2014/main" id="{FC95F200-09F2-FE77-4797-B5189A2CEF4B}"/>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15584"/>
            <a:ext cx="12191999" cy="68424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191589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Ion Boardroom</Template>
  <TotalTime>2636</TotalTime>
  <Words>1363</Words>
  <Application>Microsoft Office PowerPoint</Application>
  <PresentationFormat>Widescreen</PresentationFormat>
  <Paragraphs>214</Paragraphs>
  <Slides>23</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Aptos</vt:lpstr>
      <vt:lpstr>Arial</vt:lpstr>
      <vt:lpstr>Calibri</vt:lpstr>
      <vt:lpstr>Century Gothic</vt:lpstr>
      <vt:lpstr>Libre Baskerville</vt:lpstr>
      <vt:lpstr>Quattrocento Sans</vt:lpstr>
      <vt:lpstr>Wingdings 3</vt:lpstr>
      <vt:lpstr>Ion Boardroom</vt:lpstr>
      <vt:lpstr>Vulnerability Assessment &amp; Penetration Testing(VAPT) on a Web Application</vt:lpstr>
      <vt:lpstr>ABSTRACT</vt:lpstr>
      <vt:lpstr>PowerPoint Presentation</vt:lpstr>
      <vt:lpstr>PowerPoint Presentation</vt:lpstr>
      <vt:lpstr> TABLE OF CONTENT </vt:lpstr>
      <vt:lpstr>INTRODUCTION</vt:lpstr>
      <vt:lpstr>PowerPoint Presentation</vt:lpstr>
      <vt:lpstr>OBJECTIVES</vt:lpstr>
      <vt:lpstr>METHODOLOGY</vt:lpstr>
      <vt:lpstr>TOOLS USED</vt:lpstr>
      <vt:lpstr>FINDINGS (SQL Injection) </vt:lpstr>
      <vt:lpstr>FINDINGS (XSS)</vt:lpstr>
      <vt:lpstr>PowerPoint Presentation</vt:lpstr>
      <vt:lpstr>PowerPoint Presentation</vt:lpstr>
      <vt:lpstr>Vulnerability 1 – Admin page accessible without authorization</vt:lpstr>
      <vt:lpstr>PowerPoint Presentation</vt:lpstr>
      <vt:lpstr>PowerPoint Presentation</vt:lpstr>
      <vt:lpstr>              Vulnerability List</vt:lpstr>
      <vt:lpstr>PowerPoint Presentation</vt:lpstr>
      <vt:lpstr>PowerPoint Presentation</vt:lpstr>
      <vt:lpstr>CONCLUSION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vaishnavit430@gmail.com</dc:creator>
  <cp:lastModifiedBy>Raj Tripathi</cp:lastModifiedBy>
  <cp:revision>10</cp:revision>
  <dcterms:created xsi:type="dcterms:W3CDTF">2025-07-02T16:35:41Z</dcterms:created>
  <dcterms:modified xsi:type="dcterms:W3CDTF">2025-07-14T00:41:36Z</dcterms:modified>
</cp:coreProperties>
</file>

<file path=docProps/thumbnail.jpeg>
</file>